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93" r:id="rId3"/>
    <p:sldId id="259" r:id="rId4"/>
    <p:sldId id="274" r:id="rId5"/>
    <p:sldId id="282" r:id="rId6"/>
    <p:sldId id="275" r:id="rId7"/>
    <p:sldId id="290" r:id="rId8"/>
    <p:sldId id="286" r:id="rId9"/>
    <p:sldId id="289" r:id="rId10"/>
    <p:sldId id="287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5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6616-2ED8-1247-BD89-4631E4F382C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8F4AE-F143-9D4C-B976-FE93CB46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0A2-F09E-45FC-B615-AC3D1FAAA0B9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3BBC-3A09-43A5-B6E1-28B2FEB1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 constraints: for example, with Twitter most messages are consumed within 17 minutes of posting or not at all</a:t>
            </a:r>
          </a:p>
          <a:p>
            <a:r>
              <a:rPr lang="en-US" dirty="0"/>
              <a:t>Cost/benefit structures: TV advertising is more costly than social media advertising</a:t>
            </a:r>
          </a:p>
          <a:p>
            <a:r>
              <a:rPr lang="en-US" dirty="0"/>
              <a:t>Usage patterns: Twitter is seen as an information stream while Pinterest is seen as an information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book and website for details (website has platform-specific infographics)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infographics are also available on the book’s website under the “Fun”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8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8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6D34FD3-ED35-424C-B635-8B364072154F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6603-5A5E-5841-AFCA-DB1848476474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4C9BC54-8A1C-0044-A652-F1F64074AE3D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B3E3-5A62-144B-9D61-F032AE64D282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06C41B0-18B0-0F4E-86BC-251AB4154749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18D9130-393F-5A45-9C12-69C16D90C5C7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03B2D3-A2B8-5A4F-8A1D-5E4942F73CFB}" type="datetime1">
              <a:rPr lang="en-US" smtClean="0"/>
              <a:t>3/31/18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B2DF-6E36-BF4E-BA10-4C3041E626B8}" type="datetime1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4B87009-A32B-8E43-9C59-A96D430CFB27}" type="datetime1">
              <a:rPr lang="en-US" smtClean="0"/>
              <a:t>3/31/18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479C-DE19-3946-B643-BF9407B3A383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F64A6C8-207F-A44D-8DC1-2B59AD1B54E6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935C-AAAC-9349-B64A-D6CE402B943F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373341"/>
          </a:xfrm>
        </p:spPr>
        <p:txBody>
          <a:bodyPr>
            <a:normAutofit fontScale="90000"/>
          </a:bodyPr>
          <a:lstStyle/>
          <a:p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5300" dirty="0">
                <a:latin typeface="Helvetica" panose="020B0604020202020204" pitchFamily="34" charset="0"/>
                <a:cs typeface="Helvetica" panose="020B0604020202020204" pitchFamily="34" charset="0"/>
              </a:rPr>
              <a:t>Channels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672" y="3906266"/>
            <a:ext cx="8908207" cy="132258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most talked about C of the #5CsofSocial</a:t>
            </a:r>
            <a:br>
              <a:rPr lang="en-US" sz="2800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Chapter 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4A614-9D01-7043-BAF8-F10BBC29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60" y="6550121"/>
            <a:ext cx="3130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www.amazingSMstrategy.com  •  #5CsofSocial</a:t>
            </a:r>
          </a:p>
        </p:txBody>
      </p:sp>
    </p:spTree>
    <p:extLst>
      <p:ext uri="{BB962C8B-B14F-4D97-AF65-F5344CB8AC3E}">
        <p14:creationId xmlns:p14="http://schemas.microsoft.com/office/powerpoint/2010/main" val="302028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4735435" y="1280386"/>
            <a:ext cx="3059413" cy="421675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5B32D-2FF4-8249-8050-34CD3B17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7794848" y="1537861"/>
            <a:ext cx="3580108" cy="3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0" y="423015"/>
            <a:ext cx="4004352" cy="514678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15734" y="469518"/>
            <a:ext cx="4937760" cy="493776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530007" y="1864140"/>
            <a:ext cx="858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1016494" y="4053759"/>
            <a:ext cx="6092456" cy="7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904852" y="4000331"/>
            <a:ext cx="631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4723" y="6464808"/>
            <a:ext cx="4607220" cy="178389"/>
          </a:xfrm>
        </p:spPr>
        <p:txBody>
          <a:bodyPr/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       #5CsofSocial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484366"/>
            <a:ext cx="1530927" cy="365125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21494-92C2-084C-B911-CCC4B1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1BCF4-9611-C446-9544-6A2C919D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80ABC6-1865-C04B-97F1-22E65A512B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03540" y="451104"/>
            <a:ext cx="8377238" cy="60960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2ACEEA52-ADE1-B24E-9C6F-93E8987B7182}"/>
              </a:ext>
            </a:extLst>
          </p:cNvPr>
          <p:cNvSpPr/>
          <p:nvPr/>
        </p:nvSpPr>
        <p:spPr>
          <a:xfrm>
            <a:off x="5158854" y="2060812"/>
            <a:ext cx="2041377" cy="1228298"/>
          </a:xfrm>
          <a:custGeom>
            <a:avLst/>
            <a:gdLst>
              <a:gd name="connsiteX0" fmla="*/ 887104 w 2041377"/>
              <a:gd name="connsiteY0" fmla="*/ 95534 h 1228298"/>
              <a:gd name="connsiteX1" fmla="*/ 477671 w 2041377"/>
              <a:gd name="connsiteY1" fmla="*/ 122830 h 1228298"/>
              <a:gd name="connsiteX2" fmla="*/ 245659 w 2041377"/>
              <a:gd name="connsiteY2" fmla="*/ 177421 h 1228298"/>
              <a:gd name="connsiteX3" fmla="*/ 204716 w 2041377"/>
              <a:gd name="connsiteY3" fmla="*/ 204716 h 1228298"/>
              <a:gd name="connsiteX4" fmla="*/ 150125 w 2041377"/>
              <a:gd name="connsiteY4" fmla="*/ 245660 h 1228298"/>
              <a:gd name="connsiteX5" fmla="*/ 109182 w 2041377"/>
              <a:gd name="connsiteY5" fmla="*/ 327546 h 1228298"/>
              <a:gd name="connsiteX6" fmla="*/ 68239 w 2041377"/>
              <a:gd name="connsiteY6" fmla="*/ 368489 h 1228298"/>
              <a:gd name="connsiteX7" fmla="*/ 40943 w 2041377"/>
              <a:gd name="connsiteY7" fmla="*/ 436728 h 1228298"/>
              <a:gd name="connsiteX8" fmla="*/ 13647 w 2041377"/>
              <a:gd name="connsiteY8" fmla="*/ 491319 h 1228298"/>
              <a:gd name="connsiteX9" fmla="*/ 0 w 2041377"/>
              <a:gd name="connsiteY9" fmla="*/ 559558 h 1228298"/>
              <a:gd name="connsiteX10" fmla="*/ 13647 w 2041377"/>
              <a:gd name="connsiteY10" fmla="*/ 900752 h 1228298"/>
              <a:gd name="connsiteX11" fmla="*/ 81886 w 2041377"/>
              <a:gd name="connsiteY11" fmla="*/ 1023582 h 1228298"/>
              <a:gd name="connsiteX12" fmla="*/ 204716 w 2041377"/>
              <a:gd name="connsiteY12" fmla="*/ 1119116 h 1228298"/>
              <a:gd name="connsiteX13" fmla="*/ 245659 w 2041377"/>
              <a:gd name="connsiteY13" fmla="*/ 1132764 h 1228298"/>
              <a:gd name="connsiteX14" fmla="*/ 327546 w 2041377"/>
              <a:gd name="connsiteY14" fmla="*/ 1173707 h 1228298"/>
              <a:gd name="connsiteX15" fmla="*/ 368489 w 2041377"/>
              <a:gd name="connsiteY15" fmla="*/ 1201003 h 1228298"/>
              <a:gd name="connsiteX16" fmla="*/ 559558 w 2041377"/>
              <a:gd name="connsiteY16" fmla="*/ 1228298 h 1228298"/>
              <a:gd name="connsiteX17" fmla="*/ 1665027 w 2041377"/>
              <a:gd name="connsiteY17" fmla="*/ 1214651 h 1228298"/>
              <a:gd name="connsiteX18" fmla="*/ 1733265 w 2041377"/>
              <a:gd name="connsiteY18" fmla="*/ 1201003 h 1228298"/>
              <a:gd name="connsiteX19" fmla="*/ 1842447 w 2041377"/>
              <a:gd name="connsiteY19" fmla="*/ 1173707 h 1228298"/>
              <a:gd name="connsiteX20" fmla="*/ 1897039 w 2041377"/>
              <a:gd name="connsiteY20" fmla="*/ 1160060 h 1228298"/>
              <a:gd name="connsiteX21" fmla="*/ 1978925 w 2041377"/>
              <a:gd name="connsiteY21" fmla="*/ 1091821 h 1228298"/>
              <a:gd name="connsiteX22" fmla="*/ 2006221 w 2041377"/>
              <a:gd name="connsiteY22" fmla="*/ 1050878 h 1228298"/>
              <a:gd name="connsiteX23" fmla="*/ 2019868 w 2041377"/>
              <a:gd name="connsiteY23" fmla="*/ 1009934 h 1228298"/>
              <a:gd name="connsiteX24" fmla="*/ 2019868 w 2041377"/>
              <a:gd name="connsiteY24" fmla="*/ 518615 h 1228298"/>
              <a:gd name="connsiteX25" fmla="*/ 2006221 w 2041377"/>
              <a:gd name="connsiteY25" fmla="*/ 477672 h 1228298"/>
              <a:gd name="connsiteX26" fmla="*/ 1897039 w 2041377"/>
              <a:gd name="connsiteY26" fmla="*/ 354842 h 1228298"/>
              <a:gd name="connsiteX27" fmla="*/ 1815152 w 2041377"/>
              <a:gd name="connsiteY27" fmla="*/ 300251 h 1228298"/>
              <a:gd name="connsiteX28" fmla="*/ 1719618 w 2041377"/>
              <a:gd name="connsiteY28" fmla="*/ 204716 h 1228298"/>
              <a:gd name="connsiteX29" fmla="*/ 1665027 w 2041377"/>
              <a:gd name="connsiteY29" fmla="*/ 177421 h 1228298"/>
              <a:gd name="connsiteX30" fmla="*/ 1624083 w 2041377"/>
              <a:gd name="connsiteY30" fmla="*/ 163773 h 1228298"/>
              <a:gd name="connsiteX31" fmla="*/ 1528549 w 2041377"/>
              <a:gd name="connsiteY31" fmla="*/ 122830 h 1228298"/>
              <a:gd name="connsiteX32" fmla="*/ 1419367 w 2041377"/>
              <a:gd name="connsiteY32" fmla="*/ 54591 h 1228298"/>
              <a:gd name="connsiteX33" fmla="*/ 1323833 w 2041377"/>
              <a:gd name="connsiteY33" fmla="*/ 0 h 1228298"/>
              <a:gd name="connsiteX34" fmla="*/ 1091821 w 2041377"/>
              <a:gd name="connsiteY34" fmla="*/ 13648 h 1228298"/>
              <a:gd name="connsiteX35" fmla="*/ 1050877 w 2041377"/>
              <a:gd name="connsiteY35" fmla="*/ 40943 h 1228298"/>
              <a:gd name="connsiteX36" fmla="*/ 1009934 w 2041377"/>
              <a:gd name="connsiteY36" fmla="*/ 54591 h 1228298"/>
              <a:gd name="connsiteX37" fmla="*/ 982639 w 2041377"/>
              <a:gd name="connsiteY37" fmla="*/ 95534 h 1228298"/>
              <a:gd name="connsiteX38" fmla="*/ 887104 w 2041377"/>
              <a:gd name="connsiteY38" fmla="*/ 95534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41377" h="1228298">
                <a:moveTo>
                  <a:pt x="887104" y="95534"/>
                </a:moveTo>
                <a:cubicBezTo>
                  <a:pt x="802943" y="100083"/>
                  <a:pt x="613805" y="109549"/>
                  <a:pt x="477671" y="122830"/>
                </a:cubicBezTo>
                <a:cubicBezTo>
                  <a:pt x="460397" y="124515"/>
                  <a:pt x="284632" y="151440"/>
                  <a:pt x="245659" y="177421"/>
                </a:cubicBezTo>
                <a:cubicBezTo>
                  <a:pt x="232011" y="186519"/>
                  <a:pt x="218063" y="195182"/>
                  <a:pt x="204716" y="204716"/>
                </a:cubicBezTo>
                <a:cubicBezTo>
                  <a:pt x="186207" y="217937"/>
                  <a:pt x="166209" y="229576"/>
                  <a:pt x="150125" y="245660"/>
                </a:cubicBezTo>
                <a:cubicBezTo>
                  <a:pt x="85702" y="310084"/>
                  <a:pt x="153582" y="260946"/>
                  <a:pt x="109182" y="327546"/>
                </a:cubicBezTo>
                <a:cubicBezTo>
                  <a:pt x="98476" y="343605"/>
                  <a:pt x="81887" y="354841"/>
                  <a:pt x="68239" y="368489"/>
                </a:cubicBezTo>
                <a:cubicBezTo>
                  <a:pt x="59140" y="391235"/>
                  <a:pt x="50893" y="414341"/>
                  <a:pt x="40943" y="436728"/>
                </a:cubicBezTo>
                <a:cubicBezTo>
                  <a:pt x="32680" y="455319"/>
                  <a:pt x="20081" y="472018"/>
                  <a:pt x="13647" y="491319"/>
                </a:cubicBezTo>
                <a:cubicBezTo>
                  <a:pt x="6312" y="513325"/>
                  <a:pt x="4549" y="536812"/>
                  <a:pt x="0" y="559558"/>
                </a:cubicBezTo>
                <a:cubicBezTo>
                  <a:pt x="4549" y="673289"/>
                  <a:pt x="5538" y="787219"/>
                  <a:pt x="13647" y="900752"/>
                </a:cubicBezTo>
                <a:cubicBezTo>
                  <a:pt x="16287" y="937715"/>
                  <a:pt x="68074" y="1009770"/>
                  <a:pt x="81886" y="1023582"/>
                </a:cubicBezTo>
                <a:cubicBezTo>
                  <a:pt x="117213" y="1058908"/>
                  <a:pt x="155745" y="1102792"/>
                  <a:pt x="204716" y="1119116"/>
                </a:cubicBezTo>
                <a:cubicBezTo>
                  <a:pt x="218364" y="1123665"/>
                  <a:pt x="232792" y="1126330"/>
                  <a:pt x="245659" y="1132764"/>
                </a:cubicBezTo>
                <a:cubicBezTo>
                  <a:pt x="351477" y="1185674"/>
                  <a:pt x="224643" y="1139408"/>
                  <a:pt x="327546" y="1173707"/>
                </a:cubicBezTo>
                <a:cubicBezTo>
                  <a:pt x="341194" y="1182806"/>
                  <a:pt x="352928" y="1195816"/>
                  <a:pt x="368489" y="1201003"/>
                </a:cubicBezTo>
                <a:cubicBezTo>
                  <a:pt x="392106" y="1208875"/>
                  <a:pt x="548101" y="1226866"/>
                  <a:pt x="559558" y="1228298"/>
                </a:cubicBezTo>
                <a:lnTo>
                  <a:pt x="1665027" y="1214651"/>
                </a:lnTo>
                <a:cubicBezTo>
                  <a:pt x="1688217" y="1214112"/>
                  <a:pt x="1710663" y="1206219"/>
                  <a:pt x="1733265" y="1201003"/>
                </a:cubicBezTo>
                <a:cubicBezTo>
                  <a:pt x="1769818" y="1192567"/>
                  <a:pt x="1806053" y="1182805"/>
                  <a:pt x="1842447" y="1173707"/>
                </a:cubicBezTo>
                <a:lnTo>
                  <a:pt x="1897039" y="1160060"/>
                </a:lnTo>
                <a:cubicBezTo>
                  <a:pt x="1937297" y="1133221"/>
                  <a:pt x="1946087" y="1131227"/>
                  <a:pt x="1978925" y="1091821"/>
                </a:cubicBezTo>
                <a:cubicBezTo>
                  <a:pt x="1989426" y="1079220"/>
                  <a:pt x="1997122" y="1064526"/>
                  <a:pt x="2006221" y="1050878"/>
                </a:cubicBezTo>
                <a:cubicBezTo>
                  <a:pt x="2010770" y="1037230"/>
                  <a:pt x="2016379" y="1023891"/>
                  <a:pt x="2019868" y="1009934"/>
                </a:cubicBezTo>
                <a:cubicBezTo>
                  <a:pt x="2061578" y="843090"/>
                  <a:pt x="2031894" y="723064"/>
                  <a:pt x="2019868" y="518615"/>
                </a:cubicBezTo>
                <a:cubicBezTo>
                  <a:pt x="2019023" y="504254"/>
                  <a:pt x="2012654" y="490539"/>
                  <a:pt x="2006221" y="477672"/>
                </a:cubicBezTo>
                <a:cubicBezTo>
                  <a:pt x="1981867" y="428964"/>
                  <a:pt x="1933209" y="391012"/>
                  <a:pt x="1897039" y="354842"/>
                </a:cubicBezTo>
                <a:cubicBezTo>
                  <a:pt x="1845923" y="303726"/>
                  <a:pt x="1874406" y="320001"/>
                  <a:pt x="1815152" y="300251"/>
                </a:cubicBezTo>
                <a:cubicBezTo>
                  <a:pt x="1783307" y="268406"/>
                  <a:pt x="1759899" y="224856"/>
                  <a:pt x="1719618" y="204716"/>
                </a:cubicBezTo>
                <a:cubicBezTo>
                  <a:pt x="1701421" y="195618"/>
                  <a:pt x="1683727" y="185435"/>
                  <a:pt x="1665027" y="177421"/>
                </a:cubicBezTo>
                <a:cubicBezTo>
                  <a:pt x="1651804" y="171754"/>
                  <a:pt x="1636950" y="170207"/>
                  <a:pt x="1624083" y="163773"/>
                </a:cubicBezTo>
                <a:cubicBezTo>
                  <a:pt x="1529832" y="116648"/>
                  <a:pt x="1642166" y="151235"/>
                  <a:pt x="1528549" y="122830"/>
                </a:cubicBezTo>
                <a:cubicBezTo>
                  <a:pt x="1424166" y="44543"/>
                  <a:pt x="1524281" y="114543"/>
                  <a:pt x="1419367" y="54591"/>
                </a:cubicBezTo>
                <a:cubicBezTo>
                  <a:pt x="1284355" y="-22561"/>
                  <a:pt x="1488777" y="82470"/>
                  <a:pt x="1323833" y="0"/>
                </a:cubicBezTo>
                <a:cubicBezTo>
                  <a:pt x="1246496" y="4549"/>
                  <a:pt x="1168435" y="2156"/>
                  <a:pt x="1091821" y="13648"/>
                </a:cubicBezTo>
                <a:cubicBezTo>
                  <a:pt x="1075600" y="16081"/>
                  <a:pt x="1065548" y="33608"/>
                  <a:pt x="1050877" y="40943"/>
                </a:cubicBezTo>
                <a:cubicBezTo>
                  <a:pt x="1038010" y="47377"/>
                  <a:pt x="1023582" y="50042"/>
                  <a:pt x="1009934" y="54591"/>
                </a:cubicBezTo>
                <a:cubicBezTo>
                  <a:pt x="1000836" y="68239"/>
                  <a:pt x="995240" y="85033"/>
                  <a:pt x="982639" y="95534"/>
                </a:cubicBezTo>
                <a:cubicBezTo>
                  <a:pt x="967009" y="108559"/>
                  <a:pt x="971265" y="90985"/>
                  <a:pt x="887104" y="95534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4" y="2061003"/>
            <a:ext cx="5211726" cy="1256355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422092-320B-E44B-AB54-FF9D39A2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331" y="6356349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90043" y="0"/>
            <a:ext cx="6142074" cy="6858000"/>
          </a:xfrm>
          <a:prstGeom prst="rect">
            <a:avLst/>
          </a:prstGeom>
          <a:solidFill>
            <a:srgbClr val="02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00946" y="0"/>
            <a:ext cx="48909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80094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8009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1150" y="720333"/>
            <a:ext cx="44232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Definition and examples</a:t>
            </a:r>
            <a:b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channels influence messages?</a:t>
            </a:r>
            <a:b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some channel dynamics?</a:t>
            </a:r>
            <a:b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select the best channels?</a:t>
            </a:r>
            <a:endParaRPr lang="en-US" sz="44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5D3AC0-76DC-B342-83CB-F8A2BAF2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28" y="588968"/>
            <a:ext cx="4795322" cy="50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1. Definition and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468" y="864108"/>
            <a:ext cx="625955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communication channels?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Mediums through which our messages pass to reach others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Examples: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Memos, face-to-face communications 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website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Social media platforms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B4FC0-CED8-FA40-9588-357E2975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484A0-125D-0940-9DFA-36F034C3A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64" y="5281278"/>
            <a:ext cx="2931091" cy="14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2. How do channels influence messages?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1766170"/>
            <a:ext cx="6281873" cy="42856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Principle - Every channel uniquely influences messages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Influences: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 of signals that can be sent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Accuracy or fidelity of transmissions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Amount or capacity of information transmitted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97124-EE46-5942-AA63-CD144C56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0BC5C-FE3C-1745-B8D1-2489EF83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549" y="219067"/>
            <a:ext cx="2367419" cy="21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3. What are some channel dynamics?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938" y="640080"/>
            <a:ext cx="6200592" cy="590702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Principle: Unique dynamics emerge from a channel’s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physical constraints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cost/benefit structure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usage patterns </a:t>
            </a:r>
          </a:p>
          <a:p>
            <a:pPr lvl="1"/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do we mean by channel dynamics?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range of possible and typical actions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conventions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norms </a:t>
            </a:r>
          </a:p>
          <a:p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example: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channel constraints (Twitter)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cost/benefit structures (TV vs. social media advertising)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usage patterns (Twitter)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4C7CF-2BE6-A44E-9395-F945607B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Examples of channel dynamics</a:t>
            </a:r>
            <a:endParaRPr lang="en-US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75" y="137787"/>
            <a:ext cx="5398718" cy="620141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E36C-8DFD-C348-8384-8319FEDE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429" y="6339196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180970"/>
            <a:ext cx="3719201" cy="269165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4. How do I select the best channels?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722" y="697832"/>
            <a:ext cx="6023745" cy="5027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To get started…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Cast a wide net of inquiry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Think in terms of platforms you will 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actively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manage and those you will 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passively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manage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Develop “job descriptions” for each channel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Ensure that the channels advance your strategic goals (coordinates) and your target audience’s preferences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18ABB-CBF8-3F46-9C9A-D125D34F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44" b="24872"/>
          <a:stretch/>
        </p:blipFill>
        <p:spPr>
          <a:xfrm>
            <a:off x="9951432" y="591481"/>
            <a:ext cx="1421182" cy="1064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FA39E-DD84-154E-B3F4-50987B62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007" y="5231965"/>
            <a:ext cx="1440301" cy="14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Tips and reminders</a:t>
            </a:r>
            <a:endParaRPr lang="en-US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70DB-A0F8-0B45-8AFF-DDFEAD7F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33"/>
          <a:stretch/>
        </p:blipFill>
        <p:spPr>
          <a:xfrm>
            <a:off x="4762104" y="830851"/>
            <a:ext cx="3364887" cy="5053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2"/>
          <a:stretch/>
        </p:blipFill>
        <p:spPr>
          <a:xfrm>
            <a:off x="8501485" y="765472"/>
            <a:ext cx="3105388" cy="51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6520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{8232BBCA-786E-3249-91F0-C93ABF4BFE28}tf16401369</Template>
  <TotalTime>2644</TotalTime>
  <Words>410</Words>
  <Application>Microsoft Macintosh PowerPoint</Application>
  <PresentationFormat>Widescreen</PresentationFormat>
  <Paragraphs>91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Helvetica</vt:lpstr>
      <vt:lpstr>Rockwell</vt:lpstr>
      <vt:lpstr>Wingdings</vt:lpstr>
      <vt:lpstr>Atlas</vt:lpstr>
      <vt:lpstr>     Channels</vt:lpstr>
      <vt:lpstr>PowerPoint Presentation</vt:lpstr>
      <vt:lpstr>PowerPoint Presentation</vt:lpstr>
      <vt:lpstr>1. Definition and examples</vt:lpstr>
      <vt:lpstr>2. How do channels influence messages?</vt:lpstr>
      <vt:lpstr>3. What are some channel dynamics?</vt:lpstr>
      <vt:lpstr>Examples of channel dynamics</vt:lpstr>
      <vt:lpstr>4. How do I select the best channels?</vt:lpstr>
      <vt:lpstr>Tips and reminders</vt:lpstr>
      <vt:lpstr>The 5 Cs of Social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Bauer</dc:creator>
  <cp:lastModifiedBy>Microsoft Office User</cp:lastModifiedBy>
  <cp:revision>85</cp:revision>
  <dcterms:created xsi:type="dcterms:W3CDTF">2017-07-09T05:23:23Z</dcterms:created>
  <dcterms:modified xsi:type="dcterms:W3CDTF">2018-04-01T01:49:36Z</dcterms:modified>
</cp:coreProperties>
</file>