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72" r:id="rId2"/>
    <p:sldId id="259" r:id="rId3"/>
    <p:sldId id="297" r:id="rId4"/>
    <p:sldId id="307" r:id="rId5"/>
    <p:sldId id="317" r:id="rId6"/>
    <p:sldId id="318" r:id="rId7"/>
    <p:sldId id="320" r:id="rId8"/>
    <p:sldId id="319" r:id="rId9"/>
    <p:sldId id="313" r:id="rId10"/>
    <p:sldId id="306" r:id="rId11"/>
    <p:sldId id="316" r:id="rId12"/>
    <p:sldId id="314" r:id="rId13"/>
    <p:sldId id="299" r:id="rId14"/>
    <p:sldId id="296" r:id="rId15"/>
    <p:sldId id="315" r:id="rId16"/>
    <p:sldId id="28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74"/>
  </p:normalViewPr>
  <p:slideViewPr>
    <p:cSldViewPr snapToGrid="0">
      <p:cViewPr varScale="1">
        <p:scale>
          <a:sx n="114" d="100"/>
          <a:sy n="114" d="100"/>
        </p:scale>
        <p:origin x="-128" y="-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9A31-D81E-504F-8195-7D541389DCE0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4AC4-B29B-AB41-B913-8BEE500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90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0A2-F09E-45FC-B615-AC3D1FAAA0B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3BBC-3A09-43A5-B6E1-28B2FEB1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Regarding the minus component: reiterate that: 1) it does NOT equate to a negative, and 2) it’s not a pro/con type of analysis…the phenomena is most like something PLUS some features and MINUS other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p. 42-45 for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7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previews the next section of the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0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572AB28-F688-EF48-BDCE-C8BC9B6A85CC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CA25-3398-8047-B064-5819A37141CE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4F0C063-7E8C-CD46-8DAB-8E0B4B2906CD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4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AB42-5FB2-6C4A-9FE4-8CF03261C47B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67F7F7E-74F0-B441-B288-2E2E2A96FF57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0FB30E3-FB9C-2947-9815-F599FB6C4AB1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A29A8E7-264F-0440-B073-9B526AC0A145}" type="datetime1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D01C-5EC6-0542-AF31-178161EB3DD5}" type="datetime1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17F5D2-7375-A849-99A9-5B28484E1B62}" type="datetime1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3EBE-7D56-854B-9CCD-95102B051BF1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DE1D2F-FB2B-734A-B77D-46A6C7705841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91F6-01BF-7243-849A-36F97A9A23EC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sz="5300" smtClean="0">
                <a:latin typeface="Helvetica" panose="020B0604020202020204" pitchFamily="34" charset="0"/>
                <a:cs typeface="Helvetica" panose="020B0604020202020204" pitchFamily="34" charset="0"/>
              </a:rPr>
              <a:t>he </a:t>
            </a:r>
            <a:r>
              <a:rPr lang="en-US" sz="5300" dirty="0">
                <a:latin typeface="Helvetica" panose="020B0604020202020204" pitchFamily="34" charset="0"/>
                <a:cs typeface="Helvetica" panose="020B0604020202020204" pitchFamily="34" charset="0"/>
              </a:rPr>
              <a:t>Social </a:t>
            </a:r>
            <a:r>
              <a:rPr lang="en-US" sz="5300">
                <a:latin typeface="Helvetica" panose="020B0604020202020204" pitchFamily="34" charset="0"/>
                <a:cs typeface="Helvetica" panose="020B0604020202020204" pitchFamily="34" charset="0"/>
              </a:rPr>
              <a:t>Media </a:t>
            </a:r>
            <a:r>
              <a:rPr lang="en-US" sz="5300" smtClean="0">
                <a:latin typeface="Helvetica" panose="020B0604020202020204" pitchFamily="34" charset="0"/>
                <a:cs typeface="Helvetica" panose="020B0604020202020204" pitchFamily="34" charset="0"/>
              </a:rPr>
              <a:t>Cosmos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Chapter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1CAD6E-2294-5442-BF09-7C265286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2. Dynamics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0" y="1382226"/>
            <a:ext cx="6442964" cy="48534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Helvetica" pitchFamily="2" charset="0"/>
              </a:rPr>
              <a:t>What is it? </a:t>
            </a:r>
          </a:p>
          <a:p>
            <a:r>
              <a:rPr lang="en-US" sz="3200" dirty="0">
                <a:latin typeface="Helvetica" pitchFamily="2" charset="0"/>
              </a:rPr>
              <a:t>Not an “attribute” </a:t>
            </a:r>
          </a:p>
          <a:p>
            <a:pPr lvl="1"/>
            <a:r>
              <a:rPr lang="en-US" sz="2900" dirty="0">
                <a:latin typeface="Helvetica" pitchFamily="2" charset="0"/>
              </a:rPr>
              <a:t>An attribute is an inherent characteristic or capability</a:t>
            </a:r>
          </a:p>
          <a:p>
            <a:pPr lvl="1"/>
            <a:r>
              <a:rPr lang="en-US" sz="2900" dirty="0">
                <a:latin typeface="Helvetica" pitchFamily="2" charset="0"/>
              </a:rPr>
              <a:t>For example: </a:t>
            </a:r>
          </a:p>
          <a:p>
            <a:pPr lvl="2"/>
            <a:r>
              <a:rPr lang="en-US" sz="2900" dirty="0">
                <a:latin typeface="Helvetica" pitchFamily="2" charset="0"/>
              </a:rPr>
              <a:t>notes on a musical score</a:t>
            </a:r>
          </a:p>
          <a:p>
            <a:pPr lvl="2"/>
            <a:r>
              <a:rPr lang="en-US" sz="2900" dirty="0">
                <a:latin typeface="Helvetica" pitchFamily="2" charset="0"/>
              </a:rPr>
              <a:t>characteristic of a platform</a:t>
            </a:r>
          </a:p>
          <a:p>
            <a:r>
              <a:rPr lang="en-US" sz="3200" dirty="0">
                <a:latin typeface="Helvetica" pitchFamily="2" charset="0"/>
              </a:rPr>
              <a:t>But “dynamics” </a:t>
            </a:r>
          </a:p>
          <a:p>
            <a:pPr lvl="1"/>
            <a:r>
              <a:rPr lang="en-US" sz="2900" dirty="0">
                <a:latin typeface="Helvetica" pitchFamily="2" charset="0"/>
              </a:rPr>
              <a:t>Dynamics are usage patterns -- how people typically make use of something (or how they play the music)</a:t>
            </a:r>
          </a:p>
          <a:p>
            <a:pPr lvl="1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Example: </a:t>
            </a:r>
          </a:p>
          <a:p>
            <a:pPr lvl="2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phrasing on a musical score</a:t>
            </a:r>
          </a:p>
          <a:p>
            <a:pPr lvl="2"/>
            <a:r>
              <a:rPr lang="en-US" sz="2900" dirty="0">
                <a:solidFill>
                  <a:schemeClr val="tx1"/>
                </a:solidFill>
                <a:latin typeface="Helvetica" pitchFamily="2" charset="0"/>
              </a:rPr>
              <a:t>how people make use of a platform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131" y="6330949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r="2275" b="4423"/>
          <a:stretch/>
        </p:blipFill>
        <p:spPr>
          <a:xfrm>
            <a:off x="8303386" y="640080"/>
            <a:ext cx="3172868" cy="13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Definition of social media dynamics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>
                <a:latin typeface="Helvetica" pitchFamily="2" charset="0"/>
              </a:rPr>
              <a:t>Time Sensitivity</a:t>
            </a:r>
            <a:r>
              <a:rPr lang="en-US" dirty="0">
                <a:latin typeface="Helvetica" pitchFamily="2" charset="0"/>
              </a:rPr>
              <a:t> – How important is the timing of the post?</a:t>
            </a:r>
          </a:p>
          <a:p>
            <a:pPr lvl="0"/>
            <a:r>
              <a:rPr lang="en-US" b="1" dirty="0">
                <a:latin typeface="Helvetica" pitchFamily="2" charset="0"/>
              </a:rPr>
              <a:t>Source Credibility</a:t>
            </a:r>
            <a:r>
              <a:rPr lang="en-US" dirty="0">
                <a:latin typeface="Helvetica" pitchFamily="2" charset="0"/>
              </a:rPr>
              <a:t>- How important is the credibility of the source making the post?</a:t>
            </a:r>
          </a:p>
          <a:p>
            <a:pPr lvl="0"/>
            <a:r>
              <a:rPr lang="en-US" b="1" dirty="0">
                <a:latin typeface="Helvetica" pitchFamily="2" charset="0"/>
              </a:rPr>
              <a:t>Receiver Location</a:t>
            </a:r>
            <a:r>
              <a:rPr lang="en-US" dirty="0">
                <a:latin typeface="Helvetica" pitchFamily="2" charset="0"/>
              </a:rPr>
              <a:t> – How important is the geographic location of the followers?</a:t>
            </a:r>
          </a:p>
          <a:p>
            <a:pPr lvl="0"/>
            <a:r>
              <a:rPr lang="en-US" b="1" dirty="0">
                <a:latin typeface="Helvetica" pitchFamily="2" charset="0"/>
              </a:rPr>
              <a:t>Category Choice</a:t>
            </a:r>
            <a:r>
              <a:rPr lang="en-US" dirty="0">
                <a:latin typeface="Helvetica" pitchFamily="2" charset="0"/>
              </a:rPr>
              <a:t> – How important is it to select the right category within the social media platform?</a:t>
            </a:r>
          </a:p>
          <a:p>
            <a:pPr lvl="0"/>
            <a:r>
              <a:rPr lang="en-US" b="1" dirty="0">
                <a:latin typeface="Helvetica" pitchFamily="2" charset="0"/>
              </a:rPr>
              <a:t>Word Selection</a:t>
            </a:r>
            <a:r>
              <a:rPr lang="en-US" dirty="0">
                <a:latin typeface="Helvetica" pitchFamily="2" charset="0"/>
              </a:rPr>
              <a:t> – How important are the words chosen in the post?</a:t>
            </a:r>
          </a:p>
          <a:p>
            <a:pPr lvl="0"/>
            <a:r>
              <a:rPr lang="en-US" b="1" dirty="0">
                <a:latin typeface="Helvetica" pitchFamily="2" charset="0"/>
              </a:rPr>
              <a:t>Image Choice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b="1" dirty="0">
                <a:latin typeface="Helvetica" pitchFamily="2" charset="0"/>
              </a:rPr>
              <a:t>– </a:t>
            </a:r>
            <a:r>
              <a:rPr lang="en-US" dirty="0">
                <a:latin typeface="Helvetica" pitchFamily="2" charset="0"/>
              </a:rPr>
              <a:t>How important are images in the post?</a:t>
            </a:r>
          </a:p>
          <a:p>
            <a:pPr lvl="0"/>
            <a:r>
              <a:rPr lang="en-US" b="1" dirty="0">
                <a:latin typeface="Helvetica" pitchFamily="2" charset="0"/>
              </a:rPr>
              <a:t>Information Utility – </a:t>
            </a:r>
            <a:r>
              <a:rPr lang="en-US" dirty="0">
                <a:latin typeface="Helvetica" pitchFamily="2" charset="0"/>
              </a:rPr>
              <a:t>How important is the utility of the information provided in the post? Is it something followers can use in their life? Is it something they are interested in? </a:t>
            </a:r>
          </a:p>
          <a:p>
            <a:pPr lvl="0"/>
            <a:r>
              <a:rPr lang="en-US" b="1" dirty="0">
                <a:latin typeface="Helvetica" pitchFamily="2" charset="0"/>
              </a:rPr>
              <a:t>Emotional Impression – </a:t>
            </a:r>
            <a:r>
              <a:rPr lang="en-US" dirty="0">
                <a:latin typeface="Helvetica" pitchFamily="2" charset="0"/>
              </a:rPr>
              <a:t>How important is the emotional impression of the post? Does it make followers laugh? Cry?</a:t>
            </a:r>
          </a:p>
          <a:p>
            <a:pPr lvl="0"/>
            <a:r>
              <a:rPr lang="en-US" b="1" dirty="0">
                <a:latin typeface="Helvetica" pitchFamily="2" charset="0"/>
              </a:rPr>
              <a:t>Audience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b="1" dirty="0">
                <a:latin typeface="Helvetica" pitchFamily="2" charset="0"/>
              </a:rPr>
              <a:t>Size</a:t>
            </a:r>
            <a:r>
              <a:rPr lang="en-US" dirty="0">
                <a:latin typeface="Helvetica" pitchFamily="2" charset="0"/>
              </a:rPr>
              <a:t> – How important is audience size for the typical user?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5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2160" y="-2137200"/>
            <a:ext cx="4851130" cy="110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4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3. Experiential perspective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36" y="986790"/>
            <a:ext cx="6943833" cy="4893564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2C01EF-D16E-C74F-884D-D2E5DB0F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“Many people intuitively understand the ‘social’ dimensions of social media, some appreciate the ‘media’ properties of social media, but only a few fully fathom the unique synergistic possibilities and perils of combining social sensibilities with media capabilities.”</a:t>
            </a:r>
          </a:p>
          <a:p>
            <a:pPr marL="0" indent="0" algn="r">
              <a:buNone/>
            </a:pPr>
            <a:r>
              <a:rPr lang="en-US" sz="1400" i="1" dirty="0"/>
              <a:t>—Dr. So What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0511301" y="4606901"/>
            <a:ext cx="831557" cy="81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2CA60E-54F1-8A46-800A-DFD4A372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5" y="2519916"/>
            <a:ext cx="3232506" cy="21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32" y="313872"/>
            <a:ext cx="8373978" cy="54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4685339" y="1132802"/>
            <a:ext cx="3617509" cy="4985974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E5A5CA-10AB-7147-AE13-3ED141F9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16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8302848" y="1598505"/>
            <a:ext cx="3580108" cy="3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0" y="423015"/>
            <a:ext cx="4004352" cy="514678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15734" y="469518"/>
            <a:ext cx="4937760" cy="4937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530007" y="1864140"/>
            <a:ext cx="858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1016494" y="4053759"/>
            <a:ext cx="6092456" cy="7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904852" y="4000331"/>
            <a:ext cx="6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4723" y="6464808"/>
            <a:ext cx="4607220" cy="178389"/>
          </a:xfrm>
        </p:spPr>
        <p:txBody>
          <a:bodyPr/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4" y="2061003"/>
            <a:ext cx="5211726" cy="1256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1AD852-1560-3447-B807-7D4E38D1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49926" y="0"/>
            <a:ext cx="6142074" cy="6858000"/>
          </a:xfrm>
          <a:prstGeom prst="rect">
            <a:avLst/>
          </a:prstGeom>
          <a:solidFill>
            <a:srgbClr val="02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00946" y="0"/>
            <a:ext cx="4890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692" y="0"/>
            <a:ext cx="56501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254" y="904076"/>
            <a:ext cx="49727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  <a:p>
            <a:endParaRPr lang="en-US" sz="48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Functional perspective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Dynamics perspective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Experiential perspective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73C603F-8028-E844-80BD-A746366A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28" y="588968"/>
            <a:ext cx="4795322" cy="50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Overview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22" y="914401"/>
            <a:ext cx="7435985" cy="4858644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ACABF5-629A-F349-81B6-8942E8E8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3" y="5245100"/>
            <a:ext cx="2979794" cy="15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4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18" y="2349499"/>
            <a:ext cx="3448369" cy="2328947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1. Functional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latin typeface="Helvetica" pitchFamily="2" charset="0"/>
              </a:rPr>
              <a:t>ML + - Thinking</a:t>
            </a:r>
          </a:p>
          <a:p>
            <a:pPr lvl="0"/>
            <a:r>
              <a:rPr lang="en-US" sz="2000" dirty="0">
                <a:latin typeface="Helvetica" pitchFamily="2" charset="0"/>
              </a:rPr>
              <a:t>Thinking routine</a:t>
            </a:r>
          </a:p>
          <a:p>
            <a:pPr lvl="1"/>
            <a:r>
              <a:rPr lang="en-US" sz="2000" dirty="0">
                <a:latin typeface="Helvetica" pitchFamily="2" charset="0"/>
              </a:rPr>
              <a:t>Most like</a:t>
            </a:r>
          </a:p>
          <a:p>
            <a:pPr lvl="1"/>
            <a:r>
              <a:rPr lang="en-US" sz="2000" dirty="0">
                <a:latin typeface="Helvetica" pitchFamily="2" charset="0"/>
              </a:rPr>
              <a:t>Plus what key feature</a:t>
            </a:r>
          </a:p>
          <a:p>
            <a:pPr lvl="1"/>
            <a:r>
              <a:rPr lang="en-US" sz="2000" dirty="0">
                <a:latin typeface="Helvetica" pitchFamily="2" charset="0"/>
              </a:rPr>
              <a:t>Minus what key feature</a:t>
            </a:r>
          </a:p>
          <a:p>
            <a:pPr lvl="0"/>
            <a:r>
              <a:rPr lang="en-US" sz="2000" dirty="0">
                <a:latin typeface="Helvetica" pitchFamily="2" charset="0"/>
              </a:rPr>
              <a:t>Cautions</a:t>
            </a:r>
          </a:p>
          <a:p>
            <a:pPr lvl="1"/>
            <a:r>
              <a:rPr lang="en-US" sz="2000" dirty="0">
                <a:latin typeface="Helvetica" pitchFamily="2" charset="0"/>
              </a:rPr>
              <a:t>Minus does not mean “bad”</a:t>
            </a:r>
          </a:p>
          <a:p>
            <a:pPr lvl="1"/>
            <a:r>
              <a:rPr lang="en-US" sz="2000" dirty="0">
                <a:latin typeface="Helvetica" pitchFamily="2" charset="0"/>
              </a:rPr>
              <a:t>Audience comparison points shift</a:t>
            </a:r>
          </a:p>
          <a:p>
            <a:pPr lvl="1"/>
            <a:r>
              <a:rPr lang="en-US" sz="2000" dirty="0">
                <a:latin typeface="Helvetica" pitchFamily="2" charset="0"/>
              </a:rPr>
              <a:t>Time changes the comparison points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627930"/>
            <a:ext cx="2396059" cy="23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Plus/Minus </a:t>
            </a:r>
            <a:r>
              <a:rPr lang="en-US" dirty="0">
                <a:latin typeface="Helvetica" pitchFamily="2" charset="0"/>
              </a:rPr>
              <a:t>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112" y="803186"/>
            <a:ext cx="6961631" cy="524862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latin typeface="Helvetica" pitchFamily="2" charset="0"/>
              </a:rPr>
              <a:t>What is the value of this kind of thinking?</a:t>
            </a:r>
          </a:p>
          <a:p>
            <a:r>
              <a:rPr lang="en-US" sz="2400" dirty="0">
                <a:latin typeface="Helvetica" pitchFamily="2" charset="0"/>
              </a:rPr>
              <a:t>Simplifies the complex and confusing</a:t>
            </a:r>
            <a:br>
              <a:rPr lang="en-US" sz="2400" dirty="0">
                <a:latin typeface="Helvetica" pitchFamily="2" charset="0"/>
              </a:rPr>
            </a:br>
            <a:endParaRPr lang="en-US" sz="2400" dirty="0">
              <a:latin typeface="Helvetica" pitchFamily="2" charset="0"/>
            </a:endParaRPr>
          </a:p>
          <a:p>
            <a:r>
              <a:rPr lang="en-US" sz="2400" dirty="0" smtClean="0">
                <a:latin typeface="Helvetica" pitchFamily="2" charset="0"/>
              </a:rPr>
              <a:t>Educates</a:t>
            </a:r>
            <a:endParaRPr lang="en-US" sz="2400" dirty="0">
              <a:latin typeface="Helvetica" pitchFamily="2" charset="0"/>
            </a:endParaRPr>
          </a:p>
          <a:p>
            <a:pPr marL="457200" lvl="1" indent="0">
              <a:buNone/>
            </a:pPr>
            <a:r>
              <a:rPr lang="en-US" sz="2200" dirty="0">
                <a:latin typeface="Helvetica" pitchFamily="2" charset="0"/>
              </a:rPr>
              <a:t>For example:</a:t>
            </a:r>
          </a:p>
          <a:p>
            <a:pPr lvl="1"/>
            <a:r>
              <a:rPr lang="en-US" sz="2200" dirty="0">
                <a:latin typeface="Helvetica" pitchFamily="2" charset="0"/>
              </a:rPr>
              <a:t>Explain a pencil to an artist who has never used one</a:t>
            </a:r>
          </a:p>
          <a:p>
            <a:pPr lvl="1"/>
            <a:r>
              <a:rPr lang="en-US" sz="2200" dirty="0">
                <a:latin typeface="Helvetica" pitchFamily="2" charset="0"/>
              </a:rPr>
              <a:t>Explain a car to someone who has never seen one</a:t>
            </a:r>
          </a:p>
          <a:p>
            <a:pPr lvl="1"/>
            <a:r>
              <a:rPr lang="en-US" sz="2200" dirty="0">
                <a:latin typeface="Helvetica" pitchFamily="2" charset="0"/>
              </a:rPr>
              <a:t>Explain a social media platform to a manager who isn’t familiar or on board with social media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Screen Shot 2016-09-19 at 8.38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67" y="5067218"/>
            <a:ext cx="2554574" cy="15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Plus/Minus </a:t>
            </a:r>
            <a:r>
              <a:rPr lang="en-US" sz="3200" dirty="0">
                <a:latin typeface="Helvetica" pitchFamily="2" charset="0"/>
              </a:rPr>
              <a:t>thinking:</a:t>
            </a:r>
            <a:br>
              <a:rPr lang="en-US" sz="3200" dirty="0">
                <a:latin typeface="Helvetica" pitchFamily="2" charset="0"/>
              </a:rPr>
            </a:br>
            <a:r>
              <a:rPr lang="en-US" sz="3200" dirty="0">
                <a:latin typeface="Helvetica" pitchFamily="2" charset="0"/>
              </a:rPr>
              <a:t/>
            </a:r>
            <a:br>
              <a:rPr lang="en-US" sz="3200" dirty="0">
                <a:latin typeface="Helvetica" pitchFamily="2" charset="0"/>
              </a:rPr>
            </a:br>
            <a:r>
              <a:rPr lang="en-US" sz="3200" dirty="0">
                <a:latin typeface="Helvetica" pitchFamily="2" charset="0"/>
              </a:rPr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0223" y="1624084"/>
            <a:ext cx="7176977" cy="43606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 pitchFamily="2" charset="0"/>
              </a:rPr>
              <a:t>ML:  What is the unknown phenomena </a:t>
            </a:r>
            <a:r>
              <a:rPr lang="en-US" sz="2800" u="sng" dirty="0">
                <a:latin typeface="Helvetica" pitchFamily="2" charset="0"/>
              </a:rPr>
              <a:t>most like</a:t>
            </a:r>
            <a:r>
              <a:rPr lang="en-US" sz="2800" dirty="0">
                <a:latin typeface="Helvetica" pitchFamily="2" charset="0"/>
              </a:rPr>
              <a:t>?</a:t>
            </a:r>
            <a:br>
              <a:rPr lang="en-US" sz="2800" dirty="0">
                <a:latin typeface="Helvetica" pitchFamily="2" charset="0"/>
              </a:rPr>
            </a:br>
            <a:endParaRPr lang="en-US" sz="28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 pitchFamily="2" charset="0"/>
              </a:rPr>
              <a:t>Plus:  What </a:t>
            </a:r>
            <a:r>
              <a:rPr lang="en-US" sz="2800" u="sng" dirty="0">
                <a:latin typeface="Helvetica" pitchFamily="2" charset="0"/>
              </a:rPr>
              <a:t>added</a:t>
            </a:r>
            <a:r>
              <a:rPr lang="en-US" sz="2800" dirty="0">
                <a:latin typeface="Helvetica" pitchFamily="2" charset="0"/>
              </a:rPr>
              <a:t> feature makes it different than the known phenomena?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Helvetica" pitchFamily="2" charset="0"/>
              </a:rPr>
              <a:t>Minus: What </a:t>
            </a:r>
            <a:r>
              <a:rPr lang="en-US" sz="2800" u="sng" dirty="0">
                <a:latin typeface="Helvetica" pitchFamily="2" charset="0"/>
              </a:rPr>
              <a:t>missing</a:t>
            </a:r>
            <a:r>
              <a:rPr lang="en-US" sz="2800" dirty="0">
                <a:latin typeface="Helvetica" pitchFamily="2" charset="0"/>
              </a:rPr>
              <a:t> feature makes it different than the known phenomena?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27F-B776-47E3-9C24-7AB7A76313D6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4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16"/>
    </mc:Choice>
    <mc:Fallback xmlns="">
      <p:transition xmlns:p14="http://schemas.microsoft.com/office/powerpoint/2010/main" spd="slow" advTm="1438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 pencil is most like…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24" y="1569492"/>
            <a:ext cx="6239256" cy="441525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200" dirty="0">
                <a:latin typeface="Helvetica" pitchFamily="2" charset="0"/>
              </a:rPr>
              <a:t>Pencil (the word is derived from the Middle English word, pencil, which meant: “artist’s brush”)</a:t>
            </a:r>
          </a:p>
          <a:p>
            <a:r>
              <a:rPr lang="en-US" sz="3200" dirty="0">
                <a:latin typeface="Helvetica" pitchFamily="2" charset="0"/>
              </a:rPr>
              <a:t>A pencil is most like:</a:t>
            </a:r>
          </a:p>
          <a:p>
            <a:pPr marL="457200" lvl="1" indent="0">
              <a:buNone/>
            </a:pPr>
            <a:r>
              <a:rPr lang="en-US" sz="3000" i="1" dirty="0">
                <a:latin typeface="Helvetica" pitchFamily="2" charset="0"/>
              </a:rPr>
              <a:t>“A brush that maintains a constant flow of paint minus all the hassles of managing a color palette and paint mess.”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8DFD-38AF-4A03-B120-765DBDB7010B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A253F2-9670-764F-B57F-84C1D93D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056" y="207173"/>
            <a:ext cx="1362320" cy="13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25720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Other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827F-B776-47E3-9C24-7AB7A76313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83760" y="480060"/>
            <a:ext cx="5677786" cy="4572000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Using the ML + - thinking, how would you describe the following?</a:t>
            </a:r>
          </a:p>
          <a:p>
            <a:pPr lvl="1"/>
            <a:r>
              <a:rPr lang="en-US" sz="3000" dirty="0">
                <a:latin typeface="Helvetica" pitchFamily="2" charset="0"/>
              </a:rPr>
              <a:t>Horseless carriage</a:t>
            </a:r>
          </a:p>
          <a:p>
            <a:pPr lvl="1"/>
            <a:r>
              <a:rPr lang="en-US" sz="3000" dirty="0">
                <a:latin typeface="Helvetica" pitchFamily="2" charset="0"/>
              </a:rPr>
              <a:t>Mobile phone</a:t>
            </a:r>
          </a:p>
          <a:p>
            <a:pPr lvl="1"/>
            <a:r>
              <a:rPr lang="en-US" sz="3000" dirty="0">
                <a:latin typeface="Helvetica" pitchFamily="2" charset="0"/>
              </a:rPr>
              <a:t>Electric car</a:t>
            </a:r>
          </a:p>
          <a:p>
            <a:endParaRPr lang="en-US" dirty="0"/>
          </a:p>
        </p:txBody>
      </p:sp>
      <p:pic>
        <p:nvPicPr>
          <p:cNvPr id="6" name="Picture 5" descr="Screen Shot 2015-09-09 at 8.50.02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r="25814"/>
          <a:stretch/>
        </p:blipFill>
        <p:spPr>
          <a:xfrm>
            <a:off x="1469754" y="5222713"/>
            <a:ext cx="2124082" cy="1447800"/>
          </a:xfrm>
          <a:prstGeom prst="rect">
            <a:avLst/>
          </a:prstGeom>
        </p:spPr>
      </p:pic>
      <p:pic>
        <p:nvPicPr>
          <p:cNvPr id="7" name="Picture 6" descr="Screen Shot 2015-09-11 at 8.4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6" y="4509782"/>
            <a:ext cx="2998381" cy="19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4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1259" y="-1831419"/>
            <a:ext cx="6036310" cy="103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6.9|36.2|22.8|29.5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{8232BBCA-786E-3249-91F0-C93ABF4BFE28}tf16401369</Template>
  <TotalTime>2197</TotalTime>
  <Words>609</Words>
  <Application>Microsoft Macintosh PowerPoint</Application>
  <PresentationFormat>Custom</PresentationFormat>
  <Paragraphs>114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Atlas</vt:lpstr>
      <vt:lpstr>    The Social Media Cosmos</vt:lpstr>
      <vt:lpstr>PowerPoint Presentation</vt:lpstr>
      <vt:lpstr>Overview</vt:lpstr>
      <vt:lpstr>1. Functional perspective</vt:lpstr>
      <vt:lpstr>Plus/Minus thinking</vt:lpstr>
      <vt:lpstr>Plus/Minus thinking:  Questions to ask</vt:lpstr>
      <vt:lpstr>A pencil is most like…</vt:lpstr>
      <vt:lpstr>Other examples</vt:lpstr>
      <vt:lpstr>PowerPoint Presentation</vt:lpstr>
      <vt:lpstr>2. Dynamics perspective</vt:lpstr>
      <vt:lpstr>Definition of social media dynamics </vt:lpstr>
      <vt:lpstr>PowerPoint Presentation</vt:lpstr>
      <vt:lpstr>3. Experiential perspective</vt:lpstr>
      <vt:lpstr>PowerPoint Presentation</vt:lpstr>
      <vt:lpstr>PowerPoint Presentation</vt:lpstr>
      <vt:lpstr>The 5 Cs of Social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Bauer</dc:creator>
  <cp:lastModifiedBy>Phil Clampitt</cp:lastModifiedBy>
  <cp:revision>105</cp:revision>
  <dcterms:created xsi:type="dcterms:W3CDTF">2017-07-09T05:23:23Z</dcterms:created>
  <dcterms:modified xsi:type="dcterms:W3CDTF">2018-04-05T02:05:10Z</dcterms:modified>
</cp:coreProperties>
</file>