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31"/>
  </p:notesMasterIdLst>
  <p:handoutMasterIdLst>
    <p:handoutMasterId r:id="rId32"/>
  </p:handoutMasterIdLst>
  <p:sldIdLst>
    <p:sldId id="272" r:id="rId2"/>
    <p:sldId id="295" r:id="rId3"/>
    <p:sldId id="294" r:id="rId4"/>
    <p:sldId id="274" r:id="rId5"/>
    <p:sldId id="282" r:id="rId6"/>
    <p:sldId id="291" r:id="rId7"/>
    <p:sldId id="296" r:id="rId8"/>
    <p:sldId id="311" r:id="rId9"/>
    <p:sldId id="312" r:id="rId10"/>
    <p:sldId id="297" r:id="rId11"/>
    <p:sldId id="275" r:id="rId12"/>
    <p:sldId id="298" r:id="rId13"/>
    <p:sldId id="299" r:id="rId14"/>
    <p:sldId id="300" r:id="rId15"/>
    <p:sldId id="301" r:id="rId16"/>
    <p:sldId id="302" r:id="rId17"/>
    <p:sldId id="313" r:id="rId18"/>
    <p:sldId id="314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289" r:id="rId28"/>
    <p:sldId id="287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3" autoAdjust="0"/>
    <p:restoredTop sz="94674"/>
  </p:normalViewPr>
  <p:slideViewPr>
    <p:cSldViewPr snapToGrid="0">
      <p:cViewPr varScale="1">
        <p:scale>
          <a:sx n="124" d="100"/>
          <a:sy n="124" d="100"/>
        </p:scale>
        <p:origin x="56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6477282811983458"/>
          <c:y val="2.284264415896801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372968134579777"/>
          <c:y val="0.11390144377753098"/>
          <c:w val="0.46818356779671411"/>
          <c:h val="0.8860985562224690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Content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Advice</c:v>
                </c:pt>
                <c:pt idx="1">
                  <c:v>Quotes</c:v>
                </c:pt>
                <c:pt idx="2">
                  <c:v>Promotion</c:v>
                </c:pt>
                <c:pt idx="3">
                  <c:v>Questions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0.3</c:v>
                </c:pt>
                <c:pt idx="2">
                  <c:v>0.1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86-0846-848F-30F073F909E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0EC19-8C35-DC44-9EC4-A100FE1972B8}" type="datetimeFigureOut">
              <a:rPr lang="en-US" smtClean="0"/>
              <a:t>3/31/18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6398C-7B68-F145-BD66-9B0CBE36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86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0A2-F09E-45FC-B615-AC3D1FAAA0B9}" type="datetimeFigureOut">
              <a:rPr lang="en-US" smtClean="0"/>
              <a:t>3/31/18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3BBC-3A09-43A5-B6E1-28B2FEB1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354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15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ad that would work on radio may not work on TV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49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35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might this not work on Pinterest but might work on another platform?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51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Cautionary Note: The details are always changing because platform providers are always tinkering with the formulas and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98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use a variety of formulas to generate useful feedback about the performance of your social media. These are some of the issues you need to consider when creating formulas.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89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infographics are also available on the book’s website under the “Fun” tab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24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64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4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4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Lenovo campaign generated enormous interest in India. The images are from the campaign.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23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Fill in the blanks for discussion purposes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92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book and website </a:t>
            </a:r>
            <a:r>
              <a:rPr lang="en-US"/>
              <a:t>for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31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announcement was sent to thousands of customers to promote a product. When the recipient clicked on it, it showed “sorry you lost out on our great deal.” It did promote more engagement but inevitably some receivers had recently experienced a personal loss and were offended. A few pulled their accounts from the company.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4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Business 2 business or business to consumer or business to its employees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3BBC-3A09-43A5-B6E1-28B2FEB13F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66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335741AC-8EED-0849-96FC-E369B478F34D}" type="datetime1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www.amazing-social.com            #5CsofSocial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8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A377-69A5-8442-838E-A3B241F8669B}" type="datetime1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44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298C066-D413-5845-B6C2-AC076F6F50CB}" type="datetime1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7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8B5E-7034-FC4F-B6ED-5C818EB51B86}" type="datetime1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5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7196FE6-B17B-294E-B1F7-ECBC7E9F1415}" type="datetime1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www.amazing-social.com            #5CsofSocial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3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B137F74-BA58-5C4A-A467-E362903CFC94}" type="datetime1">
              <a:rPr lang="en-US" smtClean="0"/>
              <a:t>3/31/18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6093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AE525B9E-BA0F-C643-B552-53521AB71721}" type="datetime1">
              <a:rPr lang="en-US" smtClean="0"/>
              <a:t>3/31/18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72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4D52D-8491-7841-913D-829DDE34625D}" type="datetime1">
              <a:rPr lang="en-US" smtClean="0"/>
              <a:t>3/31/18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0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C98358A0-4B5C-AC4D-B786-9A8E781BFAE7}" type="datetime1">
              <a:rPr lang="en-US" smtClean="0"/>
              <a:t>3/31/18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9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1E82-E124-E443-9B2F-649B0854C4F5}" type="datetime1">
              <a:rPr lang="en-US" smtClean="0"/>
              <a:t>3/31/18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293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4FA4F05-FB54-E14D-A5AF-68C0BF59C42B}" type="datetime1">
              <a:rPr lang="en-US" smtClean="0"/>
              <a:t>3/31/18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2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2BA1B-905C-AF47-951F-E28199ADA750}" type="datetime1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www.amazing-social.com            #5CsofSocial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32CD4-06E3-4151-A624-2C33F282E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6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ing-social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373341"/>
          </a:xfrm>
        </p:spPr>
        <p:txBody>
          <a:bodyPr>
            <a:normAutofit fontScale="90000"/>
          </a:bodyPr>
          <a:lstStyle/>
          <a:p>
            <a:br>
              <a:rPr lang="en-US" sz="6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6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6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6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6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5300" dirty="0">
                <a:latin typeface="Helvetica" panose="020B0604020202020204" pitchFamily="34" charset="0"/>
                <a:cs typeface="Helvetica" panose="020B0604020202020204" pitchFamily="34" charset="0"/>
              </a:rPr>
              <a:t>Content</a:t>
            </a:r>
            <a:endParaRPr lang="en-US" sz="5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most visible C of the #5 Cs of Social</a:t>
            </a:r>
            <a:br>
              <a:rPr lang="en-US" sz="2000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b="1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Chapter 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DEF10-2CAE-484F-8B80-60EBC817A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8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Benefits/Concerns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731363"/>
              </p:ext>
            </p:extLst>
          </p:nvPr>
        </p:nvGraphicFramePr>
        <p:xfrm>
          <a:off x="613775" y="1164921"/>
          <a:ext cx="10521144" cy="4906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0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4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42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42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170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Internally produced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Co-created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Curated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User-generated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73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Helvetica" pitchFamily="2" charset="0"/>
                        </a:rPr>
                        <a:t>Benefits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>
                          <a:latin typeface="Helvetica" pitchFamily="2" charset="0"/>
                        </a:rPr>
                        <a:t>Maximizes control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>
                          <a:latin typeface="Helvetica" pitchFamily="2" charset="0"/>
                        </a:rPr>
                        <a:t>Allows for customization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>
                          <a:latin typeface="Helvetica" pitchFamily="2" charset="0"/>
                        </a:rPr>
                        <a:t>Encourages creativity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endParaRPr lang="en-US" sz="2000" dirty="0">
                        <a:highlight>
                          <a:srgbClr val="FFFF00"/>
                        </a:highlight>
                        <a:latin typeface="Helvetica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100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Helvetica" pitchFamily="2" charset="0"/>
                        </a:rPr>
                        <a:t>Concerns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>
                          <a:latin typeface="Helvetica" pitchFamily="2" charset="0"/>
                        </a:rPr>
                        <a:t>Requires expertise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>
                          <a:latin typeface="Helvetica" pitchFamily="2" charset="0"/>
                        </a:rPr>
                        <a:t>Takes time and effort to produce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Helvetica" pitchFamily="2" charset="0"/>
                        </a:rPr>
                        <a:t>Is expensive to generate 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endParaRPr lang="en-US" sz="1800" dirty="0">
                        <a:latin typeface="Helvetica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903D-01D1-9F4D-99CA-2D0E31BDC28C}" type="datetime1">
              <a:rPr lang="en-US" smtClean="0"/>
              <a:t>3/31/18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10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DDE4439-0C8A-6344-B2E4-3F85D676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A93D1-7DB7-FD4A-8058-C7CF138C892B}"/>
              </a:ext>
            </a:extLst>
          </p:cNvPr>
          <p:cNvSpPr txBox="1"/>
          <p:nvPr/>
        </p:nvSpPr>
        <p:spPr>
          <a:xfrm>
            <a:off x="2297069" y="655034"/>
            <a:ext cx="7603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Options for Generating Content: Benefits and Concerns</a:t>
            </a:r>
          </a:p>
        </p:txBody>
      </p:sp>
    </p:spTree>
    <p:extLst>
      <p:ext uri="{BB962C8B-B14F-4D97-AF65-F5344CB8AC3E}">
        <p14:creationId xmlns:p14="http://schemas.microsoft.com/office/powerpoint/2010/main" val="963475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2746115" cy="245644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4. How do I select great content?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AC6B4-4A10-A944-9D2F-8D5F66479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56074E-8C2B-014B-8C99-127A889A1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15307" r="14469" b="13629"/>
          <a:stretch/>
        </p:blipFill>
        <p:spPr>
          <a:xfrm>
            <a:off x="4719415" y="448899"/>
            <a:ext cx="7085588" cy="543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20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a. Coordinate aligned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354" y="873353"/>
            <a:ext cx="6067295" cy="524862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Helvetica" pitchFamily="2" charset="0"/>
              </a:rPr>
              <a:t>Will this content help advance our business and communication goals? </a:t>
            </a:r>
          </a:p>
          <a:p>
            <a:r>
              <a:rPr lang="en-US" sz="2000" dirty="0">
                <a:latin typeface="Helvetica" pitchFamily="2" charset="0"/>
              </a:rPr>
              <a:t>Potential challenge </a:t>
            </a:r>
            <a:r>
              <a:rPr lang="mr-IN" sz="2000" dirty="0">
                <a:latin typeface="Helvetica" pitchFamily="2" charset="0"/>
              </a:rPr>
              <a:t>–</a:t>
            </a:r>
            <a:r>
              <a:rPr lang="en-US" sz="2000" dirty="0">
                <a:latin typeface="Helvetica" pitchFamily="2" charset="0"/>
              </a:rPr>
              <a:t> Coordinates may push you in different directions</a:t>
            </a:r>
          </a:p>
          <a:p>
            <a:pPr lvl="1"/>
            <a:r>
              <a:rPr lang="en-US" sz="2000" dirty="0">
                <a:latin typeface="Helvetica" pitchFamily="2" charset="0"/>
              </a:rPr>
              <a:t>Maintain customer loyalty</a:t>
            </a:r>
          </a:p>
          <a:p>
            <a:pPr lvl="1"/>
            <a:r>
              <a:rPr lang="en-US" sz="2000" dirty="0">
                <a:latin typeface="Helvetica" pitchFamily="2" charset="0"/>
              </a:rPr>
              <a:t>Expand customer base</a:t>
            </a:r>
          </a:p>
          <a:p>
            <a:pPr lvl="1"/>
            <a:r>
              <a:rPr lang="en-US" sz="2000" dirty="0">
                <a:latin typeface="Helvetica" pitchFamily="2" charset="0"/>
              </a:rPr>
              <a:t>“Sorry for your loss” example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www.amazing-social.com</a:t>
            </a:r>
            <a:r>
              <a:rPr lang="en-US" dirty="0"/>
              <a:t>     #5CsofSocial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Screen Shot 2016-11-14 at 7.51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95" y="3509814"/>
            <a:ext cx="2661769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9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b. Audience sensitive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Helvetica" pitchFamily="2" charset="0"/>
              </a:rPr>
              <a:t>B2B vs. B2C vs. B2E</a:t>
            </a:r>
          </a:p>
          <a:p>
            <a:r>
              <a:rPr lang="en-US" sz="2000" dirty="0">
                <a:latin typeface="Helvetica" pitchFamily="2" charset="0"/>
              </a:rPr>
              <a:t>Crown your audience “Kings” or “Queens”</a:t>
            </a:r>
          </a:p>
          <a:p>
            <a:r>
              <a:rPr lang="en-US" sz="2000" dirty="0">
                <a:latin typeface="Helvetica" pitchFamily="2" charset="0"/>
              </a:rPr>
              <a:t>What do you need to know about the audience? (see next slide)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903D-01D1-9F4D-99CA-2D0E31BDC28C}" type="datetime1">
              <a:rPr lang="en-US" smtClean="0"/>
              <a:t>3/31/18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Screen Shot 2016-11-14 at 8.12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96" y="627930"/>
            <a:ext cx="3724265" cy="2215275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6FCE8EA-0AFA-E24D-95F6-4DAEBD3F7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</p:spTree>
    <p:extLst>
      <p:ext uri="{BB962C8B-B14F-4D97-AF65-F5344CB8AC3E}">
        <p14:creationId xmlns:p14="http://schemas.microsoft.com/office/powerpoint/2010/main" val="319307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61016"/>
            <a:ext cx="6508377" cy="680720"/>
          </a:xfrm>
        </p:spPr>
        <p:txBody>
          <a:bodyPr>
            <a:normAutofit fontScale="90000"/>
          </a:bodyPr>
          <a:lstStyle/>
          <a:p>
            <a:r>
              <a:rPr lang="en-US" dirty="0"/>
              <a:t>Audience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6926" y="640080"/>
            <a:ext cx="6508377" cy="5371601"/>
          </a:xfrm>
        </p:spPr>
        <p:txBody>
          <a:bodyPr>
            <a:normAutofit fontScale="70000" lnSpcReduction="20000"/>
          </a:bodyPr>
          <a:lstStyle/>
          <a:p>
            <a:r>
              <a:rPr lang="en-US" sz="2100" u="sng" dirty="0">
                <a:latin typeface="Helvetica" pitchFamily="2" charset="0"/>
              </a:rPr>
              <a:t>What</a:t>
            </a:r>
            <a:endParaRPr lang="en-US" sz="2100" dirty="0">
              <a:latin typeface="Helvetica" pitchFamily="2" charset="0"/>
            </a:endParaRPr>
          </a:p>
          <a:p>
            <a:pPr lvl="1"/>
            <a:r>
              <a:rPr lang="en-US" sz="2100" dirty="0">
                <a:latin typeface="Helvetica" pitchFamily="2" charset="0"/>
              </a:rPr>
              <a:t>What keeps the audience up at night? </a:t>
            </a:r>
          </a:p>
          <a:p>
            <a:pPr lvl="1"/>
            <a:r>
              <a:rPr lang="en-US" sz="2100" dirty="0">
                <a:latin typeface="Helvetica" pitchFamily="2" charset="0"/>
              </a:rPr>
              <a:t>What do they find funny?</a:t>
            </a:r>
          </a:p>
          <a:p>
            <a:pPr lvl="1"/>
            <a:r>
              <a:rPr lang="en-US" sz="2100" dirty="0">
                <a:latin typeface="Helvetica" pitchFamily="2" charset="0"/>
              </a:rPr>
              <a:t>What kinds of material do they post? </a:t>
            </a:r>
          </a:p>
          <a:p>
            <a:pPr lvl="1"/>
            <a:r>
              <a:rPr lang="en-US" sz="2100" dirty="0">
                <a:latin typeface="Helvetica" pitchFamily="2" charset="0"/>
              </a:rPr>
              <a:t>What are their underlying motivations for monitoring social media? </a:t>
            </a:r>
          </a:p>
          <a:p>
            <a:pPr lvl="1"/>
            <a:r>
              <a:rPr lang="en-US" sz="2100" dirty="0">
                <a:latin typeface="Helvetica" pitchFamily="2" charset="0"/>
              </a:rPr>
              <a:t>What they would find surprising? </a:t>
            </a:r>
          </a:p>
          <a:p>
            <a:pPr lvl="1"/>
            <a:r>
              <a:rPr lang="en-US" sz="2100" dirty="0">
                <a:latin typeface="Helvetica" pitchFamily="2" charset="0"/>
              </a:rPr>
              <a:t>What they would find intriguing or useful? </a:t>
            </a:r>
          </a:p>
          <a:p>
            <a:r>
              <a:rPr lang="en-US" sz="2100" u="sng" dirty="0">
                <a:latin typeface="Helvetica" pitchFamily="2" charset="0"/>
              </a:rPr>
              <a:t>Who</a:t>
            </a:r>
            <a:endParaRPr lang="en-US" sz="2100" dirty="0">
              <a:latin typeface="Helvetica" pitchFamily="2" charset="0"/>
            </a:endParaRPr>
          </a:p>
          <a:p>
            <a:pPr lvl="1"/>
            <a:r>
              <a:rPr lang="en-US" sz="2100" dirty="0">
                <a:latin typeface="Helvetica" pitchFamily="2" charset="0"/>
              </a:rPr>
              <a:t>Who do they find credible and/or funny?</a:t>
            </a:r>
          </a:p>
          <a:p>
            <a:pPr lvl="1"/>
            <a:r>
              <a:rPr lang="en-US" sz="2100" dirty="0">
                <a:latin typeface="Helvetica" pitchFamily="2" charset="0"/>
              </a:rPr>
              <a:t>Who are the opinion leaders in the audience?</a:t>
            </a:r>
          </a:p>
          <a:p>
            <a:pPr lvl="1"/>
            <a:r>
              <a:rPr lang="en-US" sz="2100" dirty="0">
                <a:latin typeface="Helvetica" pitchFamily="2" charset="0"/>
              </a:rPr>
              <a:t>Who would be the worse source of information?</a:t>
            </a:r>
          </a:p>
          <a:p>
            <a:pPr lvl="1"/>
            <a:r>
              <a:rPr lang="en-US" sz="2100" dirty="0">
                <a:latin typeface="Helvetica" pitchFamily="2" charset="0"/>
              </a:rPr>
              <a:t>Do they prefer pictures, text, videos, and/or graphics? </a:t>
            </a:r>
          </a:p>
          <a:p>
            <a:r>
              <a:rPr lang="en-US" sz="2100" u="sng" dirty="0">
                <a:latin typeface="Helvetica" pitchFamily="2" charset="0"/>
              </a:rPr>
              <a:t>Where</a:t>
            </a:r>
            <a:endParaRPr lang="en-US" sz="2100" dirty="0">
              <a:latin typeface="Helvetica" pitchFamily="2" charset="0"/>
            </a:endParaRPr>
          </a:p>
          <a:p>
            <a:pPr lvl="1"/>
            <a:r>
              <a:rPr lang="en-US" sz="2100" dirty="0">
                <a:latin typeface="Helvetica" pitchFamily="2" charset="0"/>
              </a:rPr>
              <a:t>Where do they use social media?</a:t>
            </a:r>
          </a:p>
          <a:p>
            <a:pPr lvl="1"/>
            <a:r>
              <a:rPr lang="en-US" sz="2100" dirty="0">
                <a:latin typeface="Helvetica" pitchFamily="2" charset="0"/>
              </a:rPr>
              <a:t>When do they consume social media on particular platforms?</a:t>
            </a:r>
          </a:p>
          <a:p>
            <a:pPr lvl="1"/>
            <a:r>
              <a:rPr lang="en-US" sz="2100" dirty="0">
                <a:latin typeface="Helvetica" pitchFamily="2" charset="0"/>
              </a:rPr>
              <a:t>How do they access social media? (e.g., phone, computer, etc.)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9C7C77-AB82-FC4B-8670-2F5B6E4D36C2}"/>
              </a:ext>
            </a:extLst>
          </p:cNvPr>
          <p:cNvSpPr txBox="1">
            <a:spLocks/>
          </p:cNvSpPr>
          <p:nvPr/>
        </p:nvSpPr>
        <p:spPr>
          <a:xfrm>
            <a:off x="888631" y="2349925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itchFamily="2" charset="0"/>
              </a:rPr>
              <a:t>Key audience questions</a:t>
            </a:r>
          </a:p>
        </p:txBody>
      </p:sp>
    </p:spTree>
    <p:extLst>
      <p:ext uri="{BB962C8B-B14F-4D97-AF65-F5344CB8AC3E}">
        <p14:creationId xmlns:p14="http://schemas.microsoft.com/office/powerpoint/2010/main" val="205051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611" y="2349925"/>
            <a:ext cx="4085389" cy="245644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c. Channel compatible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0776" y="482466"/>
            <a:ext cx="6070600" cy="5486084"/>
          </a:xfrm>
        </p:spPr>
        <p:txBody>
          <a:bodyPr>
            <a:noAutofit/>
          </a:bodyPr>
          <a:lstStyle/>
          <a:p>
            <a:r>
              <a:rPr lang="en-US" sz="2000" dirty="0">
                <a:latin typeface="Helvetica" pitchFamily="2" charset="0"/>
              </a:rPr>
              <a:t>Think how radio, TV, and print ads differ for the same product</a:t>
            </a:r>
          </a:p>
          <a:p>
            <a:r>
              <a:rPr lang="en-US" sz="2000" dirty="0">
                <a:latin typeface="Helvetica" pitchFamily="2" charset="0"/>
              </a:rPr>
              <a:t>Craft content that resonates across platforms, while respecting the unique dynamics of each platform. </a:t>
            </a:r>
          </a:p>
          <a:p>
            <a:pPr lvl="1"/>
            <a:r>
              <a:rPr lang="en-US" sz="1800" i="1" dirty="0" err="1">
                <a:latin typeface="Helvetica" pitchFamily="2" charset="0"/>
              </a:rPr>
              <a:t>Rihanna</a:t>
            </a:r>
            <a:endParaRPr lang="en-US" sz="1800" i="1" dirty="0">
              <a:latin typeface="Helvetica" pitchFamily="2" charset="0"/>
            </a:endParaRPr>
          </a:p>
          <a:p>
            <a:pPr lvl="2"/>
            <a:r>
              <a:rPr lang="en-US" sz="1800" dirty="0">
                <a:latin typeface="Helvetica" pitchFamily="2" charset="0"/>
              </a:rPr>
              <a:t>Instagram for glamour shots, like poses in a jeweled bikini with feathers</a:t>
            </a:r>
          </a:p>
          <a:p>
            <a:pPr lvl="2"/>
            <a:r>
              <a:rPr lang="en-US" sz="1800" dirty="0">
                <a:latin typeface="Helvetica" pitchFamily="2" charset="0"/>
              </a:rPr>
              <a:t>Snapchat for more every day sides of her personality, like a video clip of her killing a bug in a hotel room</a:t>
            </a:r>
            <a:endParaRPr lang="en-US" sz="1800" i="1" dirty="0">
              <a:latin typeface="Helvetica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903D-01D1-9F4D-99CA-2D0E31BDC28C}" type="datetime1">
              <a:rPr lang="en-US" smtClean="0"/>
              <a:t>3/31/18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Screen Shot 2015-10-14 at 4.09.58 PM.png">
            <a:extLst>
              <a:ext uri="{FF2B5EF4-FFF2-40B4-BE49-F238E27FC236}">
                <a16:creationId xmlns:a16="http://schemas.microsoft.com/office/drawing/2014/main" id="{DCA39F56-87DE-674D-976D-FD9770AD4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00" y="1688758"/>
            <a:ext cx="1453255" cy="1322334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4B2CF38-29FE-BD41-8B0B-6D185781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</p:spTree>
    <p:extLst>
      <p:ext uri="{BB962C8B-B14F-4D97-AF65-F5344CB8AC3E}">
        <p14:creationId xmlns:p14="http://schemas.microsoft.com/office/powerpoint/2010/main" val="36351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63915"/>
            <a:ext cx="3755189" cy="246049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Channel compatible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117979" y="382839"/>
            <a:ext cx="6265088" cy="685800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Facebook tips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045536" y="1013309"/>
            <a:ext cx="6264350" cy="1696853"/>
          </a:xfrm>
        </p:spPr>
        <p:txBody>
          <a:bodyPr>
            <a:normAutofit fontScale="85000" lnSpcReduction="20000"/>
          </a:bodyPr>
          <a:lstStyle/>
          <a:p>
            <a:r>
              <a:rPr lang="en-US" sz="2300" dirty="0">
                <a:latin typeface="Helvetica" pitchFamily="2" charset="0"/>
              </a:rPr>
              <a:t>Short text</a:t>
            </a:r>
          </a:p>
          <a:p>
            <a:r>
              <a:rPr lang="en-US" sz="2300" dirty="0">
                <a:latin typeface="Helvetica" pitchFamily="2" charset="0"/>
              </a:rPr>
              <a:t>Provocative, entertaining, or surprising</a:t>
            </a:r>
          </a:p>
          <a:p>
            <a:r>
              <a:rPr lang="en-US" sz="2300" dirty="0">
                <a:latin typeface="Helvetica" pitchFamily="2" charset="0"/>
              </a:rPr>
              <a:t>Highly visible photo (mobile devices)</a:t>
            </a:r>
          </a:p>
          <a:p>
            <a:r>
              <a:rPr lang="en-US" sz="2300" dirty="0">
                <a:latin typeface="Helvetica" pitchFamily="2" charset="0"/>
              </a:rPr>
              <a:t>Visible logo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953553" y="2962052"/>
            <a:ext cx="6264414" cy="685800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Pinterest tips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5045536" y="3594163"/>
            <a:ext cx="6265588" cy="1704060"/>
          </a:xfrm>
        </p:spPr>
        <p:txBody>
          <a:bodyPr>
            <a:noAutofit/>
          </a:bodyPr>
          <a:lstStyle/>
          <a:p>
            <a:r>
              <a:rPr lang="en-US" sz="1600" dirty="0">
                <a:latin typeface="Helvetica" pitchFamily="2" charset="0"/>
              </a:rPr>
              <a:t>Pictures feed “the dream”</a:t>
            </a:r>
          </a:p>
          <a:p>
            <a:r>
              <a:rPr lang="en-US" sz="1600" dirty="0">
                <a:latin typeface="Helvetica" pitchFamily="2" charset="0"/>
              </a:rPr>
              <a:t>Boards with clever titles</a:t>
            </a:r>
          </a:p>
          <a:p>
            <a:r>
              <a:rPr lang="en-US" sz="1600" dirty="0">
                <a:latin typeface="Helvetica" pitchFamily="2" charset="0"/>
              </a:rPr>
              <a:t>Photos hyperlinked</a:t>
            </a:r>
          </a:p>
          <a:p>
            <a:r>
              <a:rPr lang="en-US" sz="1600" dirty="0">
                <a:latin typeface="Helvetica" pitchFamily="2" charset="0"/>
              </a:rPr>
              <a:t>Easily categorized content</a:t>
            </a:r>
          </a:p>
          <a:p>
            <a:r>
              <a:rPr lang="en-US" sz="1600" dirty="0">
                <a:latin typeface="Helvetica" pitchFamily="2" charset="0"/>
              </a:rPr>
              <a:t>Look like an ad in top-flight magazine</a:t>
            </a:r>
          </a:p>
          <a:p>
            <a:r>
              <a:rPr lang="en-US" sz="1600" dirty="0">
                <a:latin typeface="Helvetica" pitchFamily="2" charset="0"/>
              </a:rPr>
              <a:t>79% more likely to purchase something from Pinterest than from a Facebook pix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857C8-79F9-4949-B4C4-00919090F91C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CCBBE-A8B9-AC41-A036-B61DFAEEF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061" y="264009"/>
            <a:ext cx="749300" cy="74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C9BDC-1B91-2941-BB8B-0A9843450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823" y="2718047"/>
            <a:ext cx="7874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531" y="1698853"/>
            <a:ext cx="3498979" cy="6599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pitchFamily="2" charset="0"/>
              </a:rPr>
              <a:t>Platform native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762" y="2540000"/>
            <a:ext cx="3722516" cy="232410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Each platform has its own language, culture, sensibility and style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What works for one may not work for another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1400773"/>
            <a:ext cx="6921500" cy="48349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52742" y="640080"/>
            <a:ext cx="1649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Instagram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9978A746-8DF8-8640-B8E5-9F9AB320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</p:spTree>
    <p:extLst>
      <p:ext uri="{BB962C8B-B14F-4D97-AF65-F5344CB8AC3E}">
        <p14:creationId xmlns:p14="http://schemas.microsoft.com/office/powerpoint/2010/main" val="3003666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A Pinterest fail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57509" y="1511300"/>
            <a:ext cx="7029691" cy="40564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494EE1C-B033-B241-A93C-5D360F60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</p:spTree>
    <p:extLst>
      <p:ext uri="{BB962C8B-B14F-4D97-AF65-F5344CB8AC3E}">
        <p14:creationId xmlns:p14="http://schemas.microsoft.com/office/powerpoint/2010/main" val="2553672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16505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pitchFamily="2" charset="0"/>
              </a:rPr>
              <a:t>Channel details that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0300" y="469901"/>
            <a:ext cx="6134100" cy="5656264"/>
          </a:xfrm>
        </p:spPr>
        <p:txBody>
          <a:bodyPr>
            <a:normAutofit/>
          </a:bodyPr>
          <a:lstStyle/>
          <a:p>
            <a:pPr lvl="0"/>
            <a:r>
              <a:rPr lang="en-US" sz="2000" dirty="0">
                <a:latin typeface="Helvetica" pitchFamily="2" charset="0"/>
              </a:rPr>
              <a:t>Shorter posts tend to garner more “likes” and sharing than longer ones</a:t>
            </a:r>
          </a:p>
          <a:p>
            <a:pPr lvl="0"/>
            <a:r>
              <a:rPr lang="en-US" sz="2000" dirty="0">
                <a:latin typeface="Helvetica" pitchFamily="2" charset="0"/>
              </a:rPr>
              <a:t>Using VIPs in your videos boosts appeal</a:t>
            </a:r>
          </a:p>
          <a:p>
            <a:pPr lvl="0"/>
            <a:r>
              <a:rPr lang="en-US" sz="2000" dirty="0">
                <a:latin typeface="Helvetica" pitchFamily="2" charset="0"/>
              </a:rPr>
              <a:t>Compelling content can be produced by professionals or amateurs. It doesn’t really matter as long as it’s surprising, funny, or joy-inducing</a:t>
            </a:r>
          </a:p>
          <a:p>
            <a:pPr lvl="0"/>
            <a:r>
              <a:rPr lang="en-US" sz="2000" dirty="0">
                <a:latin typeface="Helvetica" pitchFamily="2" charset="0"/>
              </a:rPr>
              <a:t>Content that emphasizes authenticity, community pride, identity with common values, and fun tends to build stronger engagement</a:t>
            </a:r>
          </a:p>
          <a:p>
            <a:pPr lvl="0"/>
            <a:r>
              <a:rPr lang="en-US" sz="2000" dirty="0">
                <a:latin typeface="Helvetica" pitchFamily="2" charset="0"/>
              </a:rPr>
              <a:t>Cautionary note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4529778-1C25-C841-B081-EF87FB068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31" y="3957282"/>
            <a:ext cx="3424550" cy="2269781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44C50625-DB6E-514E-99F4-988A5733A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</p:spTree>
    <p:extLst>
      <p:ext uri="{BB962C8B-B14F-4D97-AF65-F5344CB8AC3E}">
        <p14:creationId xmlns:p14="http://schemas.microsoft.com/office/powerpoint/2010/main" val="329597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60C97-4DD2-464D-AC3B-6F49F7CC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29E09-2FA1-8041-94C9-930ED80B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395845-37ED-5D4B-8E8B-244EE123C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829" y="525540"/>
            <a:ext cx="8616099" cy="571586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881923A1-FE20-A144-B6A6-69F9FB631F42}"/>
              </a:ext>
            </a:extLst>
          </p:cNvPr>
          <p:cNvSpPr/>
          <p:nvPr/>
        </p:nvSpPr>
        <p:spPr>
          <a:xfrm>
            <a:off x="4972518" y="2923554"/>
            <a:ext cx="2081463" cy="962527"/>
          </a:xfrm>
          <a:custGeom>
            <a:avLst/>
            <a:gdLst>
              <a:gd name="connsiteX0" fmla="*/ 553453 w 2081463"/>
              <a:gd name="connsiteY0" fmla="*/ 60158 h 962527"/>
              <a:gd name="connsiteX1" fmla="*/ 469232 w 2081463"/>
              <a:gd name="connsiteY1" fmla="*/ 96253 h 962527"/>
              <a:gd name="connsiteX2" fmla="*/ 360948 w 2081463"/>
              <a:gd name="connsiteY2" fmla="*/ 120316 h 962527"/>
              <a:gd name="connsiteX3" fmla="*/ 276727 w 2081463"/>
              <a:gd name="connsiteY3" fmla="*/ 156411 h 962527"/>
              <a:gd name="connsiteX4" fmla="*/ 228600 w 2081463"/>
              <a:gd name="connsiteY4" fmla="*/ 180474 h 962527"/>
              <a:gd name="connsiteX5" fmla="*/ 192506 w 2081463"/>
              <a:gd name="connsiteY5" fmla="*/ 192506 h 962527"/>
              <a:gd name="connsiteX6" fmla="*/ 120316 w 2081463"/>
              <a:gd name="connsiteY6" fmla="*/ 228600 h 962527"/>
              <a:gd name="connsiteX7" fmla="*/ 84221 w 2081463"/>
              <a:gd name="connsiteY7" fmla="*/ 264695 h 962527"/>
              <a:gd name="connsiteX8" fmla="*/ 24063 w 2081463"/>
              <a:gd name="connsiteY8" fmla="*/ 336885 h 962527"/>
              <a:gd name="connsiteX9" fmla="*/ 12032 w 2081463"/>
              <a:gd name="connsiteY9" fmla="*/ 397043 h 962527"/>
              <a:gd name="connsiteX10" fmla="*/ 0 w 2081463"/>
              <a:gd name="connsiteY10" fmla="*/ 445169 h 962527"/>
              <a:gd name="connsiteX11" fmla="*/ 12032 w 2081463"/>
              <a:gd name="connsiteY11" fmla="*/ 565485 h 962527"/>
              <a:gd name="connsiteX12" fmla="*/ 24063 w 2081463"/>
              <a:gd name="connsiteY12" fmla="*/ 625643 h 962527"/>
              <a:gd name="connsiteX13" fmla="*/ 60158 w 2081463"/>
              <a:gd name="connsiteY13" fmla="*/ 661737 h 962527"/>
              <a:gd name="connsiteX14" fmla="*/ 108284 w 2081463"/>
              <a:gd name="connsiteY14" fmla="*/ 697832 h 962527"/>
              <a:gd name="connsiteX15" fmla="*/ 192506 w 2081463"/>
              <a:gd name="connsiteY15" fmla="*/ 721895 h 962527"/>
              <a:gd name="connsiteX16" fmla="*/ 228600 w 2081463"/>
              <a:gd name="connsiteY16" fmla="*/ 745958 h 962527"/>
              <a:gd name="connsiteX17" fmla="*/ 252663 w 2081463"/>
              <a:gd name="connsiteY17" fmla="*/ 770022 h 962527"/>
              <a:gd name="connsiteX18" fmla="*/ 336884 w 2081463"/>
              <a:gd name="connsiteY18" fmla="*/ 806116 h 962527"/>
              <a:gd name="connsiteX19" fmla="*/ 385011 w 2081463"/>
              <a:gd name="connsiteY19" fmla="*/ 854243 h 962527"/>
              <a:gd name="connsiteX20" fmla="*/ 433137 w 2081463"/>
              <a:gd name="connsiteY20" fmla="*/ 878306 h 962527"/>
              <a:gd name="connsiteX21" fmla="*/ 469232 w 2081463"/>
              <a:gd name="connsiteY21" fmla="*/ 902369 h 962527"/>
              <a:gd name="connsiteX22" fmla="*/ 577516 w 2081463"/>
              <a:gd name="connsiteY22" fmla="*/ 926432 h 962527"/>
              <a:gd name="connsiteX23" fmla="*/ 637674 w 2081463"/>
              <a:gd name="connsiteY23" fmla="*/ 938464 h 962527"/>
              <a:gd name="connsiteX24" fmla="*/ 685800 w 2081463"/>
              <a:gd name="connsiteY24" fmla="*/ 950495 h 962527"/>
              <a:gd name="connsiteX25" fmla="*/ 998621 w 2081463"/>
              <a:gd name="connsiteY25" fmla="*/ 962527 h 962527"/>
              <a:gd name="connsiteX26" fmla="*/ 1876927 w 2081463"/>
              <a:gd name="connsiteY26" fmla="*/ 950495 h 962527"/>
              <a:gd name="connsiteX27" fmla="*/ 1913021 w 2081463"/>
              <a:gd name="connsiteY27" fmla="*/ 938464 h 962527"/>
              <a:gd name="connsiteX28" fmla="*/ 1985211 w 2081463"/>
              <a:gd name="connsiteY28" fmla="*/ 902369 h 962527"/>
              <a:gd name="connsiteX29" fmla="*/ 2057400 w 2081463"/>
              <a:gd name="connsiteY29" fmla="*/ 842211 h 962527"/>
              <a:gd name="connsiteX30" fmla="*/ 2081463 w 2081463"/>
              <a:gd name="connsiteY30" fmla="*/ 770022 h 962527"/>
              <a:gd name="connsiteX31" fmla="*/ 2069432 w 2081463"/>
              <a:gd name="connsiteY31" fmla="*/ 637674 h 962527"/>
              <a:gd name="connsiteX32" fmla="*/ 2033337 w 2081463"/>
              <a:gd name="connsiteY32" fmla="*/ 541422 h 962527"/>
              <a:gd name="connsiteX33" fmla="*/ 2009274 w 2081463"/>
              <a:gd name="connsiteY33" fmla="*/ 469232 h 962527"/>
              <a:gd name="connsiteX34" fmla="*/ 1997242 w 2081463"/>
              <a:gd name="connsiteY34" fmla="*/ 421106 h 962527"/>
              <a:gd name="connsiteX35" fmla="*/ 1888958 w 2081463"/>
              <a:gd name="connsiteY35" fmla="*/ 300790 h 962527"/>
              <a:gd name="connsiteX36" fmla="*/ 1792706 w 2081463"/>
              <a:gd name="connsiteY36" fmla="*/ 240632 h 962527"/>
              <a:gd name="connsiteX37" fmla="*/ 1744579 w 2081463"/>
              <a:gd name="connsiteY37" fmla="*/ 216569 h 962527"/>
              <a:gd name="connsiteX38" fmla="*/ 1708484 w 2081463"/>
              <a:gd name="connsiteY38" fmla="*/ 192506 h 962527"/>
              <a:gd name="connsiteX39" fmla="*/ 1696453 w 2081463"/>
              <a:gd name="connsiteY39" fmla="*/ 156411 h 962527"/>
              <a:gd name="connsiteX40" fmla="*/ 1660358 w 2081463"/>
              <a:gd name="connsiteY40" fmla="*/ 132348 h 962527"/>
              <a:gd name="connsiteX41" fmla="*/ 1612232 w 2081463"/>
              <a:gd name="connsiteY41" fmla="*/ 96253 h 962527"/>
              <a:gd name="connsiteX42" fmla="*/ 1540042 w 2081463"/>
              <a:gd name="connsiteY42" fmla="*/ 48127 h 962527"/>
              <a:gd name="connsiteX43" fmla="*/ 1431758 w 2081463"/>
              <a:gd name="connsiteY43" fmla="*/ 12032 h 962527"/>
              <a:gd name="connsiteX44" fmla="*/ 1395663 w 2081463"/>
              <a:gd name="connsiteY44" fmla="*/ 0 h 962527"/>
              <a:gd name="connsiteX45" fmla="*/ 1034716 w 2081463"/>
              <a:gd name="connsiteY45" fmla="*/ 12032 h 962527"/>
              <a:gd name="connsiteX46" fmla="*/ 721895 w 2081463"/>
              <a:gd name="connsiteY46" fmla="*/ 36095 h 962527"/>
              <a:gd name="connsiteX47" fmla="*/ 685800 w 2081463"/>
              <a:gd name="connsiteY47" fmla="*/ 60158 h 962527"/>
              <a:gd name="connsiteX48" fmla="*/ 517358 w 2081463"/>
              <a:gd name="connsiteY48" fmla="*/ 108285 h 962527"/>
              <a:gd name="connsiteX49" fmla="*/ 493295 w 2081463"/>
              <a:gd name="connsiteY49" fmla="*/ 132348 h 96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081463" h="962527">
                <a:moveTo>
                  <a:pt x="553453" y="60158"/>
                </a:moveTo>
                <a:cubicBezTo>
                  <a:pt x="525379" y="72190"/>
                  <a:pt x="497936" y="85815"/>
                  <a:pt x="469232" y="96253"/>
                </a:cubicBezTo>
                <a:cubicBezTo>
                  <a:pt x="448458" y="103807"/>
                  <a:pt x="378959" y="116714"/>
                  <a:pt x="360948" y="120316"/>
                </a:cubicBezTo>
                <a:cubicBezTo>
                  <a:pt x="314516" y="166747"/>
                  <a:pt x="362264" y="127899"/>
                  <a:pt x="276727" y="156411"/>
                </a:cubicBezTo>
                <a:cubicBezTo>
                  <a:pt x="259712" y="162083"/>
                  <a:pt x="245086" y="173409"/>
                  <a:pt x="228600" y="180474"/>
                </a:cubicBezTo>
                <a:cubicBezTo>
                  <a:pt x="216943" y="185470"/>
                  <a:pt x="203849" y="186834"/>
                  <a:pt x="192506" y="192506"/>
                </a:cubicBezTo>
                <a:cubicBezTo>
                  <a:pt x="99223" y="239148"/>
                  <a:pt x="211032" y="198363"/>
                  <a:pt x="120316" y="228600"/>
                </a:cubicBezTo>
                <a:cubicBezTo>
                  <a:pt x="108284" y="240632"/>
                  <a:pt x="95114" y="251623"/>
                  <a:pt x="84221" y="264695"/>
                </a:cubicBezTo>
                <a:cubicBezTo>
                  <a:pt x="467" y="365200"/>
                  <a:pt x="129515" y="231433"/>
                  <a:pt x="24063" y="336885"/>
                </a:cubicBezTo>
                <a:cubicBezTo>
                  <a:pt x="20053" y="356938"/>
                  <a:pt x="16468" y="377080"/>
                  <a:pt x="12032" y="397043"/>
                </a:cubicBezTo>
                <a:cubicBezTo>
                  <a:pt x="8445" y="413185"/>
                  <a:pt x="0" y="428633"/>
                  <a:pt x="0" y="445169"/>
                </a:cubicBezTo>
                <a:cubicBezTo>
                  <a:pt x="0" y="485474"/>
                  <a:pt x="6705" y="525533"/>
                  <a:pt x="12032" y="565485"/>
                </a:cubicBezTo>
                <a:cubicBezTo>
                  <a:pt x="14735" y="585755"/>
                  <a:pt x="14918" y="607352"/>
                  <a:pt x="24063" y="625643"/>
                </a:cubicBezTo>
                <a:cubicBezTo>
                  <a:pt x="31672" y="640862"/>
                  <a:pt x="47239" y="650664"/>
                  <a:pt x="60158" y="661737"/>
                </a:cubicBezTo>
                <a:cubicBezTo>
                  <a:pt x="75383" y="674787"/>
                  <a:pt x="90874" y="687883"/>
                  <a:pt x="108284" y="697832"/>
                </a:cubicBezTo>
                <a:cubicBezTo>
                  <a:pt x="121712" y="705505"/>
                  <a:pt x="182083" y="719289"/>
                  <a:pt x="192506" y="721895"/>
                </a:cubicBezTo>
                <a:cubicBezTo>
                  <a:pt x="204537" y="729916"/>
                  <a:pt x="217309" y="736925"/>
                  <a:pt x="228600" y="745958"/>
                </a:cubicBezTo>
                <a:cubicBezTo>
                  <a:pt x="237458" y="753044"/>
                  <a:pt x="242936" y="764186"/>
                  <a:pt x="252663" y="770022"/>
                </a:cubicBezTo>
                <a:cubicBezTo>
                  <a:pt x="330112" y="816492"/>
                  <a:pt x="242994" y="735698"/>
                  <a:pt x="336884" y="806116"/>
                </a:cubicBezTo>
                <a:cubicBezTo>
                  <a:pt x="355034" y="819728"/>
                  <a:pt x="364719" y="844097"/>
                  <a:pt x="385011" y="854243"/>
                </a:cubicBezTo>
                <a:cubicBezTo>
                  <a:pt x="401053" y="862264"/>
                  <a:pt x="417565" y="869408"/>
                  <a:pt x="433137" y="878306"/>
                </a:cubicBezTo>
                <a:cubicBezTo>
                  <a:pt x="445692" y="885480"/>
                  <a:pt x="456298" y="895902"/>
                  <a:pt x="469232" y="902369"/>
                </a:cubicBezTo>
                <a:cubicBezTo>
                  <a:pt x="499535" y="917520"/>
                  <a:pt x="548475" y="921152"/>
                  <a:pt x="577516" y="926432"/>
                </a:cubicBezTo>
                <a:cubicBezTo>
                  <a:pt x="597636" y="930090"/>
                  <a:pt x="617711" y="934028"/>
                  <a:pt x="637674" y="938464"/>
                </a:cubicBezTo>
                <a:cubicBezTo>
                  <a:pt x="653816" y="942051"/>
                  <a:pt x="669301" y="949395"/>
                  <a:pt x="685800" y="950495"/>
                </a:cubicBezTo>
                <a:cubicBezTo>
                  <a:pt x="789920" y="957436"/>
                  <a:pt x="894347" y="958516"/>
                  <a:pt x="998621" y="962527"/>
                </a:cubicBezTo>
                <a:lnTo>
                  <a:pt x="1876927" y="950495"/>
                </a:lnTo>
                <a:cubicBezTo>
                  <a:pt x="1889605" y="950161"/>
                  <a:pt x="1901678" y="944136"/>
                  <a:pt x="1913021" y="938464"/>
                </a:cubicBezTo>
                <a:cubicBezTo>
                  <a:pt x="2006312" y="891818"/>
                  <a:pt x="1894489" y="932608"/>
                  <a:pt x="1985211" y="902369"/>
                </a:cubicBezTo>
                <a:cubicBezTo>
                  <a:pt x="2007678" y="887391"/>
                  <a:pt x="2043776" y="866735"/>
                  <a:pt x="2057400" y="842211"/>
                </a:cubicBezTo>
                <a:cubicBezTo>
                  <a:pt x="2069718" y="820038"/>
                  <a:pt x="2081463" y="770022"/>
                  <a:pt x="2081463" y="770022"/>
                </a:cubicBezTo>
                <a:cubicBezTo>
                  <a:pt x="2077453" y="725906"/>
                  <a:pt x="2075697" y="681527"/>
                  <a:pt x="2069432" y="637674"/>
                </a:cubicBezTo>
                <a:cubicBezTo>
                  <a:pt x="2067329" y="622952"/>
                  <a:pt x="2033572" y="542068"/>
                  <a:pt x="2033337" y="541422"/>
                </a:cubicBezTo>
                <a:cubicBezTo>
                  <a:pt x="2024669" y="517584"/>
                  <a:pt x="2015426" y="493840"/>
                  <a:pt x="2009274" y="469232"/>
                </a:cubicBezTo>
                <a:cubicBezTo>
                  <a:pt x="2005263" y="453190"/>
                  <a:pt x="2004637" y="435896"/>
                  <a:pt x="1997242" y="421106"/>
                </a:cubicBezTo>
                <a:cubicBezTo>
                  <a:pt x="1982809" y="392240"/>
                  <a:pt x="1903917" y="308270"/>
                  <a:pt x="1888958" y="300790"/>
                </a:cubicBezTo>
                <a:cubicBezTo>
                  <a:pt x="1767012" y="239817"/>
                  <a:pt x="1917661" y="318729"/>
                  <a:pt x="1792706" y="240632"/>
                </a:cubicBezTo>
                <a:cubicBezTo>
                  <a:pt x="1777496" y="231126"/>
                  <a:pt x="1760152" y="225468"/>
                  <a:pt x="1744579" y="216569"/>
                </a:cubicBezTo>
                <a:cubicBezTo>
                  <a:pt x="1732024" y="209395"/>
                  <a:pt x="1720516" y="200527"/>
                  <a:pt x="1708484" y="192506"/>
                </a:cubicBezTo>
                <a:cubicBezTo>
                  <a:pt x="1704474" y="180474"/>
                  <a:pt x="1704376" y="166314"/>
                  <a:pt x="1696453" y="156411"/>
                </a:cubicBezTo>
                <a:cubicBezTo>
                  <a:pt x="1687420" y="145119"/>
                  <a:pt x="1672125" y="140753"/>
                  <a:pt x="1660358" y="132348"/>
                </a:cubicBezTo>
                <a:cubicBezTo>
                  <a:pt x="1644041" y="120693"/>
                  <a:pt x="1628660" y="107752"/>
                  <a:pt x="1612232" y="96253"/>
                </a:cubicBezTo>
                <a:cubicBezTo>
                  <a:pt x="1588539" y="79668"/>
                  <a:pt x="1567478" y="57272"/>
                  <a:pt x="1540042" y="48127"/>
                </a:cubicBezTo>
                <a:lnTo>
                  <a:pt x="1431758" y="12032"/>
                </a:lnTo>
                <a:lnTo>
                  <a:pt x="1395663" y="0"/>
                </a:lnTo>
                <a:lnTo>
                  <a:pt x="1034716" y="12032"/>
                </a:lnTo>
                <a:cubicBezTo>
                  <a:pt x="775901" y="22182"/>
                  <a:pt x="861270" y="8221"/>
                  <a:pt x="721895" y="36095"/>
                </a:cubicBezTo>
                <a:cubicBezTo>
                  <a:pt x="709863" y="44116"/>
                  <a:pt x="699390" y="55216"/>
                  <a:pt x="685800" y="60158"/>
                </a:cubicBezTo>
                <a:cubicBezTo>
                  <a:pt x="629270" y="80715"/>
                  <a:pt x="571584" y="81172"/>
                  <a:pt x="517358" y="108285"/>
                </a:cubicBezTo>
                <a:cubicBezTo>
                  <a:pt x="507212" y="113358"/>
                  <a:pt x="501316" y="124327"/>
                  <a:pt x="493295" y="132348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5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4BB66-84BA-B44B-9359-E62241CAAECF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6975" b="16841"/>
          <a:stretch/>
        </p:blipFill>
        <p:spPr>
          <a:xfrm>
            <a:off x="1219200" y="728097"/>
            <a:ext cx="9753600" cy="5264232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B65A120-92D7-CA4F-9D96-DFFD1CB0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</p:spTree>
    <p:extLst>
      <p:ext uri="{BB962C8B-B14F-4D97-AF65-F5344CB8AC3E}">
        <p14:creationId xmlns:p14="http://schemas.microsoft.com/office/powerpoint/2010/main" val="3353152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d. Category apportioned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2272" y="1003301"/>
            <a:ext cx="6637528" cy="5122864"/>
          </a:xfrm>
        </p:spPr>
        <p:txBody>
          <a:bodyPr/>
          <a:lstStyle/>
          <a:p>
            <a:r>
              <a:rPr lang="en-US" sz="2000" dirty="0">
                <a:latin typeface="Helvetica" pitchFamily="2" charset="0"/>
              </a:rPr>
              <a:t>Power of categorical lens </a:t>
            </a:r>
            <a:r>
              <a:rPr lang="mr-IN" sz="2000" dirty="0">
                <a:latin typeface="Helvetica" pitchFamily="2" charset="0"/>
              </a:rPr>
              <a:t>–</a:t>
            </a:r>
            <a:r>
              <a:rPr lang="en-US" sz="2000" dirty="0">
                <a:latin typeface="Helvetica" pitchFamily="2" charset="0"/>
              </a:rPr>
              <a:t> Think measuring ingredients for a soup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Jab, jab, jab, right hook</a:t>
            </a:r>
          </a:p>
          <a:p>
            <a:pPr lvl="1"/>
            <a:r>
              <a:rPr lang="en-US" dirty="0">
                <a:latin typeface="Helvetica" pitchFamily="2" charset="0"/>
              </a:rPr>
              <a:t>Jabs are lightweight pieces of content that benefit your customers by making them laugh, snicker, ponder, play a game, feel appreciated, or escape; right hooks are calls to action that benefit your business </a:t>
            </a:r>
          </a:p>
          <a:p>
            <a:pPr lvl="1"/>
            <a:endParaRPr lang="en-US" dirty="0"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Avoid total randomness AND total predictability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903D-01D1-9F4D-99CA-2D0E31BDC28C}" type="datetime1">
              <a:rPr lang="en-US" smtClean="0"/>
              <a:t>3/31/18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Applying timeless wisdom to a modern communication challenge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3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Example of category mix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7682348"/>
              </p:ext>
            </p:extLst>
          </p:nvPr>
        </p:nvGraphicFramePr>
        <p:xfrm>
          <a:off x="4905693" y="1104900"/>
          <a:ext cx="7583487" cy="500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20AA155-9ABB-474E-91F6-BBB3CAECE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</p:spTree>
    <p:extLst>
      <p:ext uri="{BB962C8B-B14F-4D97-AF65-F5344CB8AC3E}">
        <p14:creationId xmlns:p14="http://schemas.microsoft.com/office/powerpoint/2010/main" val="360783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857C8-79F9-4949-B4C4-00919090F91C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 descr="Screen Shot 2015-10-14 at 3.52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933099"/>
            <a:ext cx="11026533" cy="47946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11B03-4875-BC41-8F84-349242955DD5}"/>
              </a:ext>
            </a:extLst>
          </p:cNvPr>
          <p:cNvSpPr txBox="1"/>
          <p:nvPr/>
        </p:nvSpPr>
        <p:spPr>
          <a:xfrm>
            <a:off x="3606800" y="320040"/>
            <a:ext cx="532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ISIS Social Messaging during War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F948BC-6F24-9943-9638-124D035A21EC}"/>
              </a:ext>
            </a:extLst>
          </p:cNvPr>
          <p:cNvSpPr txBox="1"/>
          <p:nvPr/>
        </p:nvSpPr>
        <p:spPr>
          <a:xfrm>
            <a:off x="2633472" y="617312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ISIS Social Messaging during Occupation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AF0D52-F08D-B140-BBB2-4727DA574302}"/>
              </a:ext>
            </a:extLst>
          </p:cNvPr>
          <p:cNvCxnSpPr>
            <a:stCxn id="9" idx="2"/>
          </p:cNvCxnSpPr>
          <p:nvPr/>
        </p:nvCxnSpPr>
        <p:spPr>
          <a:xfrm>
            <a:off x="6267450" y="781705"/>
            <a:ext cx="0" cy="551795"/>
          </a:xfrm>
          <a:prstGeom prst="line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71AFEA-953A-EA42-8753-90C90E7280CC}"/>
              </a:ext>
            </a:extLst>
          </p:cNvPr>
          <p:cNvCxnSpPr>
            <a:cxnSpLocks/>
          </p:cNvCxnSpPr>
          <p:nvPr/>
        </p:nvCxnSpPr>
        <p:spPr>
          <a:xfrm flipV="1">
            <a:off x="6097466" y="5600700"/>
            <a:ext cx="0" cy="673101"/>
          </a:xfrm>
          <a:prstGeom prst="line">
            <a:avLst/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497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1" y="2349925"/>
            <a:ext cx="3767329" cy="245644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e. Feedback driven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1335297"/>
            <a:ext cx="5118099" cy="435445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Helvetica" pitchFamily="2" charset="0"/>
              </a:rPr>
              <a:t>Strong signals</a:t>
            </a:r>
          </a:p>
          <a:p>
            <a:r>
              <a:rPr lang="en-US" sz="2000" dirty="0">
                <a:latin typeface="Helvetica" pitchFamily="2" charset="0"/>
              </a:rPr>
              <a:t>Weak signals</a:t>
            </a:r>
          </a:p>
          <a:p>
            <a:pPr lvl="1"/>
            <a:r>
              <a:rPr lang="en-US" sz="2000" dirty="0">
                <a:latin typeface="Helvetica" pitchFamily="2" charset="0"/>
              </a:rPr>
              <a:t>What surprised us this week? </a:t>
            </a:r>
          </a:p>
          <a:p>
            <a:pPr lvl="1"/>
            <a:r>
              <a:rPr lang="en-US" sz="2000" dirty="0">
                <a:latin typeface="Helvetica" pitchFamily="2" charset="0"/>
              </a:rPr>
              <a:t>What emerging trends do we see outside of networks? </a:t>
            </a:r>
          </a:p>
          <a:p>
            <a:pPr lvl="1"/>
            <a:r>
              <a:rPr lang="en-US" sz="2000" dirty="0">
                <a:latin typeface="Helvetica" pitchFamily="2" charset="0"/>
              </a:rPr>
              <a:t>What data trends do we notice that suggest we need to tweak our approach?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903D-01D1-9F4D-99CA-2D0E31BDC28C}" type="datetime1">
              <a:rPr lang="en-US" smtClean="0"/>
              <a:t>3/31/18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Screen Shot 2016-11-14 at 8.14.1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/>
        </p:blipFill>
        <p:spPr>
          <a:xfrm>
            <a:off x="7962900" y="827150"/>
            <a:ext cx="4127500" cy="1038395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F057D54-64A9-474D-9399-3A9BABE92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</p:spTree>
    <p:extLst>
      <p:ext uri="{BB962C8B-B14F-4D97-AF65-F5344CB8AC3E}">
        <p14:creationId xmlns:p14="http://schemas.microsoft.com/office/powerpoint/2010/main" val="142678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184" y="361016"/>
            <a:ext cx="7388352" cy="1143000"/>
          </a:xfrm>
        </p:spPr>
        <p:txBody>
          <a:bodyPr/>
          <a:lstStyle/>
          <a:p>
            <a:r>
              <a:rPr lang="en-US" dirty="0"/>
              <a:t>Feedback-driven renewal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436122" y="1409700"/>
            <a:ext cx="2705100" cy="361508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>
                <a:latin typeface="Helvetica" pitchFamily="2" charset="0"/>
              </a:rPr>
              <a:t>Mentions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Helvetica" pitchFamily="2" charset="0"/>
              </a:rPr>
              <a:t>Likes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Helvetica" pitchFamily="2" charset="0"/>
              </a:rPr>
              <a:t>Click-</a:t>
            </a:r>
            <a:r>
              <a:rPr lang="en-US" sz="2400" dirty="0" err="1">
                <a:latin typeface="Helvetica" pitchFamily="2" charset="0"/>
              </a:rPr>
              <a:t>throughs</a:t>
            </a:r>
            <a:endParaRPr lang="en-US" sz="2400" dirty="0">
              <a:latin typeface="Helvetica" pitchFamily="2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Helvetica" pitchFamily="2" charset="0"/>
              </a:rPr>
              <a:t>Comments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Helvetica" pitchFamily="2" charset="0"/>
              </a:rPr>
              <a:t>Shares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Helvetica" pitchFamily="2" charset="0"/>
              </a:rPr>
              <a:t>Followers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857C8-79F9-4949-B4C4-00919090F91C}" type="datetime1">
              <a:rPr lang="en-US" smtClean="0"/>
              <a:t>3/31/18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25</a:t>
            </a:fld>
            <a:endParaRPr lang="en-US" dirty="0"/>
          </a:p>
        </p:txBody>
      </p:sp>
      <p:sp>
        <p:nvSpPr>
          <p:cNvPr id="13" name="Content Placeholder 9"/>
          <p:cNvSpPr txBox="1">
            <a:spLocks/>
          </p:cNvSpPr>
          <p:nvPr/>
        </p:nvSpPr>
        <p:spPr>
          <a:xfrm>
            <a:off x="8457146" y="1424687"/>
            <a:ext cx="2515668" cy="4069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2400" dirty="0">
                <a:latin typeface="Helvetica" pitchFamily="2" charset="0"/>
              </a:rPr>
              <a:t>Retweets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Helvetica" pitchFamily="2" charset="0"/>
              </a:rPr>
              <a:t>Inbound traffic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Helvetica" pitchFamily="2" charset="0"/>
              </a:rPr>
              <a:t>Downloads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Helvetica" pitchFamily="2" charset="0"/>
              </a:rPr>
              <a:t>Traffic volume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Helvetica" pitchFamily="2" charset="0"/>
              </a:rPr>
              <a:t>Time to reply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Helvetica" pitchFamily="2" charset="0"/>
              </a:rPr>
              <a:t>Fans</a:t>
            </a:r>
            <a:endParaRPr lang="en-US" dirty="0"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5F92D8-200C-B741-8ABF-311335CE658A}"/>
              </a:ext>
            </a:extLst>
          </p:cNvPr>
          <p:cNvSpPr txBox="1">
            <a:spLocks/>
          </p:cNvSpPr>
          <p:nvPr/>
        </p:nvSpPr>
        <p:spPr>
          <a:xfrm>
            <a:off x="888631" y="2349925"/>
            <a:ext cx="3498979" cy="2456442"/>
          </a:xfrm>
          <a:prstGeom prst="rect">
            <a:avLst/>
          </a:prstGeom>
        </p:spPr>
        <p:txBody>
          <a:bodyPr vert="horz" lIns="91440" tIns="91440" rIns="91440" bIns="9144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itchFamily="2" charset="0"/>
              </a:rPr>
              <a:t>Available feedback metrics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E0C167BB-9322-4644-B72D-9D0783F22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</p:spTree>
    <p:extLst>
      <p:ext uri="{BB962C8B-B14F-4D97-AF65-F5344CB8AC3E}">
        <p14:creationId xmlns:p14="http://schemas.microsoft.com/office/powerpoint/2010/main" val="159105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436122" y="681056"/>
            <a:ext cx="5460478" cy="556734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dirty="0">
                <a:latin typeface="Helvetica" pitchFamily="2" charset="0"/>
              </a:rPr>
              <a:t>Weighting issues – How much do you weight certain items in your formula?  </a:t>
            </a:r>
          </a:p>
          <a:p>
            <a:pPr>
              <a:buFont typeface="Wingdings" charset="2"/>
              <a:buChar char="u"/>
            </a:pPr>
            <a:r>
              <a:rPr lang="en-US" dirty="0">
                <a:latin typeface="Helvetica" pitchFamily="2" charset="0"/>
              </a:rPr>
              <a:t>Denominator issues – What should be your denominator? </a:t>
            </a:r>
          </a:p>
          <a:p>
            <a:pPr lvl="1">
              <a:buFont typeface="Wingdings" charset="2"/>
              <a:buChar char="u"/>
            </a:pPr>
            <a:r>
              <a:rPr lang="en-US" dirty="0">
                <a:latin typeface="Helvetica" pitchFamily="2" charset="0"/>
              </a:rPr>
              <a:t>Day</a:t>
            </a:r>
          </a:p>
          <a:p>
            <a:pPr lvl="1">
              <a:buFont typeface="Wingdings" charset="2"/>
              <a:buChar char="u"/>
            </a:pPr>
            <a:r>
              <a:rPr lang="en-US" dirty="0">
                <a:latin typeface="Helvetica" pitchFamily="2" charset="0"/>
              </a:rPr>
              <a:t>Post</a:t>
            </a:r>
          </a:p>
          <a:p>
            <a:pPr lvl="1">
              <a:buFont typeface="Wingdings" charset="2"/>
              <a:buChar char="u"/>
            </a:pPr>
            <a:r>
              <a:rPr lang="en-US" dirty="0">
                <a:latin typeface="Helvetica" pitchFamily="2" charset="0"/>
              </a:rPr>
              <a:t>Update</a:t>
            </a:r>
          </a:p>
          <a:p>
            <a:pPr lvl="1">
              <a:buFont typeface="Wingdings" charset="2"/>
              <a:buChar char="u"/>
            </a:pPr>
            <a:r>
              <a:rPr lang="en-US" dirty="0">
                <a:latin typeface="Helvetica" pitchFamily="2" charset="0"/>
              </a:rPr>
              <a:t>Category</a:t>
            </a:r>
          </a:p>
          <a:p>
            <a:pPr>
              <a:buFont typeface="Wingdings" charset="2"/>
              <a:buChar char="u"/>
            </a:pPr>
            <a:r>
              <a:rPr lang="en-US" dirty="0">
                <a:latin typeface="Helvetica" pitchFamily="2" charset="0"/>
              </a:rPr>
              <a:t>Timing issues – How much time do you need to see if a post works? </a:t>
            </a:r>
          </a:p>
          <a:p>
            <a:pPr>
              <a:buFont typeface="Wingdings" charset="2"/>
              <a:buChar char="u"/>
            </a:pPr>
            <a:r>
              <a:rPr lang="en-US" dirty="0">
                <a:latin typeface="Helvetica" pitchFamily="2" charset="0"/>
              </a:rPr>
              <a:t>Sampling issues – What kind of sample is sufficient to make useful judgments?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26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5F92D8-200C-B741-8ABF-311335CE658A}"/>
              </a:ext>
            </a:extLst>
          </p:cNvPr>
          <p:cNvSpPr txBox="1">
            <a:spLocks/>
          </p:cNvSpPr>
          <p:nvPr/>
        </p:nvSpPr>
        <p:spPr>
          <a:xfrm>
            <a:off x="888631" y="2349925"/>
            <a:ext cx="3498979" cy="2456442"/>
          </a:xfrm>
          <a:prstGeom prst="rect">
            <a:avLst/>
          </a:prstGeom>
        </p:spPr>
        <p:txBody>
          <a:bodyPr vert="horz" lIns="91440" tIns="91440" rIns="91440" bIns="9144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itchFamily="2" charset="0"/>
              </a:rPr>
              <a:t>Formulas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945EB11-774D-A440-B9F2-680542FC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F705F4-1D56-9143-A1BD-647B8C463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961" y="2060777"/>
            <a:ext cx="31051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1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Tips and reminders</a:t>
            </a:r>
            <a:endParaRPr lang="en-US" sz="3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28F98E-F768-A745-8183-8BC70A84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27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87"/>
          <a:stretch/>
        </p:blipFill>
        <p:spPr>
          <a:xfrm>
            <a:off x="4706093" y="656923"/>
            <a:ext cx="3636419" cy="5594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29"/>
          <a:stretch/>
        </p:blipFill>
        <p:spPr>
          <a:xfrm>
            <a:off x="8583256" y="996333"/>
            <a:ext cx="3496037" cy="504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65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5 Cs of Social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68"/>
          <a:stretch/>
        </p:blipFill>
        <p:spPr>
          <a:xfrm>
            <a:off x="5167469" y="667871"/>
            <a:ext cx="3121323" cy="5397716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48FDD-E887-EF47-9F37-6C6FA516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5293" y="6306366"/>
            <a:ext cx="5911517" cy="365125"/>
          </a:xfrm>
        </p:spPr>
        <p:txBody>
          <a:bodyPr/>
          <a:lstStyle/>
          <a:p>
            <a:r>
              <a:rPr lang="en-US"/>
              <a:t>www.amazing-social.com            #5CsofSocial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28</a:t>
            </a:fld>
            <a:endParaRPr lang="en-US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4"/>
          <a:stretch/>
        </p:blipFill>
        <p:spPr>
          <a:xfrm>
            <a:off x="8670840" y="1445230"/>
            <a:ext cx="2944972" cy="452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1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460" y="423015"/>
            <a:ext cx="4004352" cy="514678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15734" y="469518"/>
            <a:ext cx="4937760" cy="493776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1099423">
            <a:off x="-530007" y="1864140"/>
            <a:ext cx="8586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Helvetica" panose="020B0604020202020204" pitchFamily="34" charset="0"/>
                <a:cs typeface="Helvetica" panose="020B0604020202020204" pitchFamily="34" charset="0"/>
              </a:rPr>
              <a:t>Social Media </a:t>
            </a:r>
          </a:p>
          <a:p>
            <a:pPr algn="ctr"/>
            <a:r>
              <a:rPr lang="en-US" sz="6000" b="1" dirty="0">
                <a:latin typeface="Helvetica" panose="020B0604020202020204" pitchFamily="34" charset="0"/>
                <a:cs typeface="Helvetica" panose="020B0604020202020204" pitchFamily="34" charset="0"/>
              </a:rPr>
              <a:t>Strategy</a:t>
            </a:r>
          </a:p>
        </p:txBody>
      </p:sp>
      <p:sp>
        <p:nvSpPr>
          <p:cNvPr id="15" name="Rectangle 14"/>
          <p:cNvSpPr/>
          <p:nvPr/>
        </p:nvSpPr>
        <p:spPr>
          <a:xfrm rot="21106245">
            <a:off x="1016494" y="4053759"/>
            <a:ext cx="6092456" cy="7271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21114602">
            <a:off x="904852" y="4000331"/>
            <a:ext cx="6315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Tools for Professionals and Organizations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#5CsofSocial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544723" y="6464808"/>
            <a:ext cx="4607220" cy="178389"/>
          </a:xfrm>
        </p:spPr>
        <p:txBody>
          <a:bodyPr/>
          <a:lstStyle/>
          <a:p>
            <a:r>
              <a:rPr lang="en-US" sz="1400">
                <a:latin typeface="Helvetica" panose="020B0604020202020204" pitchFamily="34" charset="0"/>
                <a:cs typeface="Helvetica" panose="020B0604020202020204" pitchFamily="34" charset="0"/>
              </a:rPr>
              <a:t>www.amazing-social.com            #5CsofSocial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634135" y="6484366"/>
            <a:ext cx="1530927" cy="365125"/>
          </a:xfrm>
        </p:spPr>
        <p:txBody>
          <a:bodyPr/>
          <a:lstStyle/>
          <a:p>
            <a:fld id="{D9332CD4-06E3-4151-A624-2C33F282E07A}" type="slidenum">
              <a:rPr lang="en-US" smtClean="0">
                <a:latin typeface="Helvetica" panose="020B0604020202020204" pitchFamily="34" charset="0"/>
                <a:cs typeface="Helvetica" panose="020B0604020202020204" pitchFamily="34" charset="0"/>
              </a:rPr>
              <a:t>29</a:t>
            </a:fld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7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774" y="2061003"/>
            <a:ext cx="5211726" cy="1256355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US" sz="5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A2ED14-1987-0E44-88A5-D4F4B3ED9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409" y="6377430"/>
            <a:ext cx="5911517" cy="365125"/>
          </a:xfrm>
        </p:spPr>
        <p:txBody>
          <a:bodyPr/>
          <a:lstStyle/>
          <a:p>
            <a:r>
              <a:rPr lang="en-US"/>
              <a:t>www.amazing-social.com            #5CsofSocial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49926" y="0"/>
            <a:ext cx="614207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00946" y="0"/>
            <a:ext cx="489097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5800946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027" y="0"/>
            <a:ext cx="58009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9379" y="723013"/>
            <a:ext cx="46430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Agenda</a:t>
            </a:r>
          </a:p>
          <a:p>
            <a:endParaRPr lang="en-US" sz="2000" dirty="0">
              <a:solidFill>
                <a:schemeClr val="accent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Definition and basic considerations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accent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are my content options?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accent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Who generates the content? </a:t>
            </a:r>
            <a:br>
              <a:rPr lang="en-US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dirty="0">
              <a:solidFill>
                <a:schemeClr val="accent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 I select great content? </a:t>
            </a:r>
            <a:br>
              <a:rPr lang="en-US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dirty="0">
              <a:solidFill>
                <a:schemeClr val="accent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CBA928-C87D-E046-8CB9-E7973D627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928" y="588968"/>
            <a:ext cx="4795322" cy="504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8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9925"/>
            <a:ext cx="3862137" cy="2456442"/>
          </a:xfrm>
        </p:spPr>
        <p:txBody>
          <a:bodyPr/>
          <a:lstStyle/>
          <a:p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1. Definition and basic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976" y="1182461"/>
            <a:ext cx="6808623" cy="480228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content?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words and images you choose for your posts, tweets, etc. 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What are some basic considerations?</a:t>
            </a:r>
          </a:p>
          <a:p>
            <a:pPr lvl="1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Form – pictures, text, videos, graphics</a:t>
            </a:r>
          </a:p>
          <a:p>
            <a:pPr lvl="1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Type – news, events, how-to, etc.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65388-F75C-8B44-AFEA-D1625456A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Screen Shot 2016-11-14 at 8.10.49 PM.png">
            <a:extLst>
              <a:ext uri="{FF2B5EF4-FFF2-40B4-BE49-F238E27FC236}">
                <a16:creationId xmlns:a16="http://schemas.microsoft.com/office/drawing/2014/main" id="{D5344B31-511D-F740-A7EA-8E0CDC5EC0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19655" r="-3729" b="21954"/>
          <a:stretch/>
        </p:blipFill>
        <p:spPr>
          <a:xfrm>
            <a:off x="7820081" y="480060"/>
            <a:ext cx="3573343" cy="13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2. What are my content options?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1873" y="505326"/>
            <a:ext cx="5200316" cy="5479422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Options for type of content: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News &amp; Information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People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Events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Calls to Action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Amusements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How-To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Inspiration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Commentaries &amp; Opinions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Indices – hashtags, links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B8537-65EC-814A-A8DE-01A182749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71" y="2085419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Content options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F9F84B-AAFC-564A-9740-966F336E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522DE1-48CA-0743-8CAC-3A3A00372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673" y="251820"/>
            <a:ext cx="7027783" cy="5967049"/>
          </a:xfrm>
          <a:prstGeom prst="rect">
            <a:avLst/>
          </a:prstGeom>
        </p:spPr>
      </p:pic>
      <p:pic>
        <p:nvPicPr>
          <p:cNvPr id="7" name="Picture 6" descr="Screen Shot 2016-11-14 at 8.06.54 PM.png">
            <a:extLst>
              <a:ext uri="{FF2B5EF4-FFF2-40B4-BE49-F238E27FC236}">
                <a16:creationId xmlns:a16="http://schemas.microsoft.com/office/drawing/2014/main" id="{16404117-83D7-8043-B165-33DE49256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4" y="192923"/>
            <a:ext cx="1244593" cy="964436"/>
          </a:xfrm>
          <a:prstGeom prst="rect">
            <a:avLst/>
          </a:prstGeom>
        </p:spPr>
      </p:pic>
      <p:pic>
        <p:nvPicPr>
          <p:cNvPr id="8" name="Picture 7" descr="Screen Shot 2016-11-14 at 8.07.55 PM.png">
            <a:extLst>
              <a:ext uri="{FF2B5EF4-FFF2-40B4-BE49-F238E27FC236}">
                <a16:creationId xmlns:a16="http://schemas.microsoft.com/office/drawing/2014/main" id="{837A1E20-965C-EA49-8BCD-FBB2F86D1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0" y="5249717"/>
            <a:ext cx="1142417" cy="1211795"/>
          </a:xfrm>
          <a:prstGeom prst="rect">
            <a:avLst/>
          </a:prstGeom>
        </p:spPr>
      </p:pic>
      <p:pic>
        <p:nvPicPr>
          <p:cNvPr id="9" name="Picture 8" descr="Screen Shot 2016-11-14 at 8.07.23 PM.png">
            <a:extLst>
              <a:ext uri="{FF2B5EF4-FFF2-40B4-BE49-F238E27FC236}">
                <a16:creationId xmlns:a16="http://schemas.microsoft.com/office/drawing/2014/main" id="{BFB3822E-1DBF-8041-8425-BAD0AF2C93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"/>
          <a:stretch/>
        </p:blipFill>
        <p:spPr>
          <a:xfrm>
            <a:off x="3276080" y="5230932"/>
            <a:ext cx="1258342" cy="1316172"/>
          </a:xfrm>
          <a:prstGeom prst="rect">
            <a:avLst/>
          </a:prstGeom>
        </p:spPr>
      </p:pic>
      <p:pic>
        <p:nvPicPr>
          <p:cNvPr id="10" name="Picture 9" descr="Screen Shot 2016-11-14 at 8.09.06 PM.png">
            <a:extLst>
              <a:ext uri="{FF2B5EF4-FFF2-40B4-BE49-F238E27FC236}">
                <a16:creationId xmlns:a16="http://schemas.microsoft.com/office/drawing/2014/main" id="{679D96B6-A74A-2B4D-BE82-352AF73E7C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00"/>
          <a:stretch/>
        </p:blipFill>
        <p:spPr>
          <a:xfrm>
            <a:off x="3350646" y="122427"/>
            <a:ext cx="1005852" cy="10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5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349925"/>
            <a:ext cx="3863581" cy="2456442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3. Who generates the content?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B1598-27F2-4C4A-8FB4-CA893D911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551" y="114368"/>
            <a:ext cx="6281873" cy="5248622"/>
          </a:xfrm>
        </p:spPr>
        <p:txBody>
          <a:bodyPr/>
          <a:lstStyle/>
          <a:p>
            <a:r>
              <a:rPr lang="en-US" sz="2000" dirty="0">
                <a:latin typeface="Helvetica" pitchFamily="2" charset="0"/>
              </a:rPr>
              <a:t>Internally produced</a:t>
            </a:r>
          </a:p>
          <a:p>
            <a:r>
              <a:rPr lang="en-US" sz="2000" dirty="0">
                <a:latin typeface="Helvetica" pitchFamily="2" charset="0"/>
              </a:rPr>
              <a:t>Curated</a:t>
            </a:r>
          </a:p>
          <a:p>
            <a:r>
              <a:rPr lang="en-US" sz="2000" dirty="0">
                <a:latin typeface="Helvetica" pitchFamily="2" charset="0"/>
              </a:rPr>
              <a:t>User-generated</a:t>
            </a:r>
          </a:p>
          <a:p>
            <a:r>
              <a:rPr lang="en-US" sz="2000" dirty="0">
                <a:latin typeface="Helvetica" pitchFamily="2" charset="0"/>
              </a:rPr>
              <a:t>Co-created</a:t>
            </a:r>
          </a:p>
          <a:p>
            <a:pPr lvl="1"/>
            <a:r>
              <a:rPr lang="en-US" sz="2000" dirty="0">
                <a:latin typeface="Helvetica" pitchFamily="2" charset="0"/>
              </a:rPr>
              <a:t>For example, the phone producer, Lenovo, commissioned artwork from 10 artists for its Vibe X2 phone</a:t>
            </a:r>
          </a:p>
          <a:p>
            <a:pPr lvl="1"/>
            <a:r>
              <a:rPr lang="en-US" sz="2000" dirty="0">
                <a:latin typeface="Helvetica" pitchFamily="2" charset="0"/>
              </a:rPr>
              <a:t>#</a:t>
            </a:r>
            <a:r>
              <a:rPr lang="en-US" sz="2000" dirty="0" err="1">
                <a:latin typeface="Helvetica" pitchFamily="2" charset="0"/>
              </a:rPr>
              <a:t>VibeUpMyLife</a:t>
            </a:r>
            <a:r>
              <a:rPr lang="en-US" sz="2000" dirty="0">
                <a:latin typeface="Helvetica" pitchFamily="2" charset="0"/>
              </a:rPr>
              <a:t> </a:t>
            </a:r>
          </a:p>
          <a:p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AC6B4-4A10-A944-9D2F-8D5F66479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www.amazing-social.com            #5CsofSocial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32CD4-06E3-4151-A624-2C33F282E07A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 descr="Screen Shot 2016-11-14 at 7.47.37 PM.png">
            <a:extLst>
              <a:ext uri="{FF2B5EF4-FFF2-40B4-BE49-F238E27FC236}">
                <a16:creationId xmlns:a16="http://schemas.microsoft.com/office/drawing/2014/main" id="{8FF1FF6A-ADDB-264F-B860-0899B7979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4142249"/>
            <a:ext cx="6227064" cy="24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22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672" y="2463800"/>
            <a:ext cx="3830828" cy="198120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Is powerful </a:t>
            </a:r>
          </a:p>
          <a:p>
            <a:pPr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Taps into people’s inherent desire to be recognized and/or appreciated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142" y="635620"/>
            <a:ext cx="6113138" cy="35268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3800" y="4576481"/>
            <a:ext cx="6823241" cy="147732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Helvetica" pitchFamily="2" charset="0"/>
              </a:rPr>
              <a:t>Chobani</a:t>
            </a:r>
            <a:r>
              <a:rPr lang="en-US" dirty="0">
                <a:latin typeface="Helvetica" pitchFamily="2" charset="0"/>
              </a:rPr>
              <a:t>, a Greek yogurt company, used its customer base to improve its image and boost sales. The company asked its </a:t>
            </a:r>
          </a:p>
          <a:p>
            <a:pPr algn="ctr"/>
            <a:r>
              <a:rPr lang="en-US" dirty="0">
                <a:latin typeface="Helvetica" pitchFamily="2" charset="0"/>
              </a:rPr>
              <a:t>loyal customers to submit videos and images praising its yogurt. The content was shared on the company website, billboards, </a:t>
            </a:r>
          </a:p>
          <a:p>
            <a:pPr algn="ctr"/>
            <a:r>
              <a:rPr lang="en-US" dirty="0">
                <a:latin typeface="Helvetica" pitchFamily="2" charset="0"/>
              </a:rPr>
              <a:t>and across other mediums.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A4192-44B5-484B-A2A7-2644AEBDEE5A}"/>
              </a:ext>
            </a:extLst>
          </p:cNvPr>
          <p:cNvSpPr txBox="1"/>
          <p:nvPr/>
        </p:nvSpPr>
        <p:spPr>
          <a:xfrm>
            <a:off x="973836" y="1684675"/>
            <a:ext cx="349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User-generated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AB5395CC-397B-994F-A18A-58B7F92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</p:spTree>
    <p:extLst>
      <p:ext uri="{BB962C8B-B14F-4D97-AF65-F5344CB8AC3E}">
        <p14:creationId xmlns:p14="http://schemas.microsoft.com/office/powerpoint/2010/main" val="307966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8274" y="320040"/>
            <a:ext cx="5957047" cy="100908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Lay’s “Do us a flavor!”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2602596"/>
            <a:ext cx="3022794" cy="357322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95824" y="1329125"/>
            <a:ext cx="619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Customers asked to submit their ideas for the next potato chip flavor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800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Vote held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itchFamily="2" charset="0"/>
              </a:rPr>
              <a:t>Winner received $1 million or 1% of the flavor’s net sales over the next year, whichever amount is higher</a:t>
            </a:r>
          </a:p>
          <a:p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E97889-A985-A24A-A452-8D453D0C9931}"/>
              </a:ext>
            </a:extLst>
          </p:cNvPr>
          <p:cNvSpPr txBox="1">
            <a:spLocks/>
          </p:cNvSpPr>
          <p:nvPr/>
        </p:nvSpPr>
        <p:spPr>
          <a:xfrm>
            <a:off x="804672" y="1518701"/>
            <a:ext cx="3549421" cy="897790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1"/>
                </a:solidFill>
                <a:latin typeface="Helvetica" pitchFamily="2" charset="0"/>
              </a:rPr>
              <a:t>Crowdsourcing/Hybrid</a:t>
            </a:r>
            <a:endParaRPr lang="en-US" b="1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7CE648A-6E80-C94C-82E9-C0401E898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 dirty="0" err="1"/>
              <a:t>www.amazing-social.com</a:t>
            </a:r>
            <a:r>
              <a:rPr lang="en-US" dirty="0"/>
              <a:t>            #5CsofSocial</a:t>
            </a:r>
          </a:p>
        </p:txBody>
      </p:sp>
    </p:spTree>
    <p:extLst>
      <p:ext uri="{BB962C8B-B14F-4D97-AF65-F5344CB8AC3E}">
        <p14:creationId xmlns:p14="http://schemas.microsoft.com/office/powerpoint/2010/main" val="118898913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2809</TotalTime>
  <Words>1390</Words>
  <Application>Microsoft Macintosh PowerPoint</Application>
  <PresentationFormat>Widescreen</PresentationFormat>
  <Paragraphs>269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Helvetica</vt:lpstr>
      <vt:lpstr>Mangal</vt:lpstr>
      <vt:lpstr>Rockwell</vt:lpstr>
      <vt:lpstr>Wingdings</vt:lpstr>
      <vt:lpstr>Wingdings 2</vt:lpstr>
      <vt:lpstr>Default Theme</vt:lpstr>
      <vt:lpstr>     Content</vt:lpstr>
      <vt:lpstr>PowerPoint Presentation</vt:lpstr>
      <vt:lpstr>PowerPoint Presentation</vt:lpstr>
      <vt:lpstr>1. Definition and basic considerations</vt:lpstr>
      <vt:lpstr>2. What are my content options?</vt:lpstr>
      <vt:lpstr>Content options</vt:lpstr>
      <vt:lpstr>3. Who generates the content? </vt:lpstr>
      <vt:lpstr>PowerPoint Presentation</vt:lpstr>
      <vt:lpstr>Lay’s “Do us a flavor!”</vt:lpstr>
      <vt:lpstr>Benefits/Concerns</vt:lpstr>
      <vt:lpstr>4. How do I select great content? </vt:lpstr>
      <vt:lpstr>a. Coordinate aligned</vt:lpstr>
      <vt:lpstr>b. Audience sensitive</vt:lpstr>
      <vt:lpstr>Audience Questions</vt:lpstr>
      <vt:lpstr>c. Channel compatible</vt:lpstr>
      <vt:lpstr>Channel compatible</vt:lpstr>
      <vt:lpstr>Platform native</vt:lpstr>
      <vt:lpstr>A Pinterest fail</vt:lpstr>
      <vt:lpstr>Channel details that matter</vt:lpstr>
      <vt:lpstr>PowerPoint Presentation</vt:lpstr>
      <vt:lpstr>d. Category apportioned</vt:lpstr>
      <vt:lpstr>Example of category mix </vt:lpstr>
      <vt:lpstr>PowerPoint Presentation</vt:lpstr>
      <vt:lpstr>e. Feedback driven</vt:lpstr>
      <vt:lpstr>Feedback-driven renewal</vt:lpstr>
      <vt:lpstr>PowerPoint Presentation</vt:lpstr>
      <vt:lpstr>Tips and reminders</vt:lpstr>
      <vt:lpstr>The 5 Cs of Social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Bauer</dc:creator>
  <cp:lastModifiedBy>Microsoft Office User</cp:lastModifiedBy>
  <cp:revision>98</cp:revision>
  <dcterms:created xsi:type="dcterms:W3CDTF">2017-07-09T05:23:23Z</dcterms:created>
  <dcterms:modified xsi:type="dcterms:W3CDTF">2018-04-01T01:49:50Z</dcterms:modified>
</cp:coreProperties>
</file>