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0" r:id="rId1"/>
  </p:sldMasterIdLst>
  <p:notesMasterIdLst>
    <p:notesMasterId r:id="rId13"/>
  </p:notesMasterIdLst>
  <p:handoutMasterIdLst>
    <p:handoutMasterId r:id="rId14"/>
  </p:handoutMasterIdLst>
  <p:sldIdLst>
    <p:sldId id="272" r:id="rId2"/>
    <p:sldId id="259" r:id="rId3"/>
    <p:sldId id="296" r:id="rId4"/>
    <p:sldId id="274" r:id="rId5"/>
    <p:sldId id="292" r:id="rId6"/>
    <p:sldId id="293" r:id="rId7"/>
    <p:sldId id="294" r:id="rId8"/>
    <p:sldId id="297" r:id="rId9"/>
    <p:sldId id="287" r:id="rId10"/>
    <p:sldId id="290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AE8"/>
    <a:srgbClr val="3B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418"/>
  </p:normalViewPr>
  <p:slideViewPr>
    <p:cSldViewPr snapToGrid="0">
      <p:cViewPr varScale="1">
        <p:scale>
          <a:sx n="94" d="100"/>
          <a:sy n="94" d="100"/>
        </p:scale>
        <p:origin x="-128" y="-5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82CB3-A4CA-8141-8811-57A00F83FD40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82173-C0F9-5C48-8C48-8768AD98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086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0A2-F09E-45FC-B615-AC3D1FAAA0B9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83BBC-3A09-43A5-B6E1-28B2FEB13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35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00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85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67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Having a strategic orientation is a more enduring approach to decision-making and problem solving. There are many ways in which the course helps develop a strategic, big-picture mindset in approaching social media decisions:</a:t>
            </a:r>
          </a:p>
          <a:p>
            <a:endParaRPr lang="en-US" dirty="0"/>
          </a:p>
          <a:p>
            <a:r>
              <a:rPr lang="en-US" dirty="0"/>
              <a:t>The readings and feedback from the instructor and colleagues;</a:t>
            </a:r>
          </a:p>
          <a:p>
            <a:r>
              <a:rPr lang="en-US" dirty="0"/>
              <a:t>The Deep Dives and projects </a:t>
            </a:r>
            <a:r>
              <a:rPr lang="en-US" baseline="0" dirty="0"/>
              <a:t>provide opportunities to apply the principles;</a:t>
            </a:r>
          </a:p>
          <a:p>
            <a:r>
              <a:rPr lang="en-US" baseline="0" dirty="0"/>
              <a:t>Frameworks, such as the 5 C model and the 4-step Assessment Process (Chapter 13), provide a structure that orients thinking on factors of significance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38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infographics are also available on the book’s website </a:t>
            </a:r>
            <a:r>
              <a:rPr lang="en-US"/>
              <a:t>under the “Fun</a:t>
            </a:r>
            <a:r>
              <a:rPr lang="en-US" dirty="0"/>
              <a:t>” tab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5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20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33FAE689-0716-2742-B781-141357EE07E3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8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48AE-A760-2340-92DB-397DB762FF78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4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044730D-4DD7-FF40-98C1-976C17ECA8BC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7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1F43-1830-C142-860E-58FB61C2219D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5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87A02FF-606B-3F46-AC54-A8A52F3BA277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3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4C6AAC8-A175-2345-9E19-49EE8235FA1F}" type="datetime1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609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C0E0384-DB02-DF4E-92B0-74547E3B59B3}" type="datetime1">
              <a:rPr lang="en-US" smtClean="0"/>
              <a:t>4/4/18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72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1AF6-5B80-994A-B972-D317D955413A}" type="datetime1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0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63A6AEE-E62C-774E-8C29-5820A428A29F}" type="datetime1">
              <a:rPr lang="en-US" smtClean="0"/>
              <a:t>4/4/18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9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6037-F743-F148-B261-0AA9A48EB15A}" type="datetime1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293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7DDA149-8D72-C140-8F86-9D84EADC2127}" type="datetime1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2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25199-57AB-4042-8BCE-47DF4A0D0A46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6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Who Needs a Social Media Strategy?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Chapter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472BCA-D0BE-5247-9E4C-0B821C972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www.amazing-social.com</a:t>
            </a:r>
            <a:r>
              <a:rPr lang="en-US" dirty="0"/>
              <a:t>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8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17793"/>
            <a:ext cx="12192000" cy="3413051"/>
          </a:xfrm>
          <a:prstGeom prst="rect">
            <a:avLst/>
          </a:prstGeom>
          <a:solidFill>
            <a:srgbClr val="02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256" y="239997"/>
            <a:ext cx="11209421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Amazing Social Media</a:t>
            </a:r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Action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B64B1A-610A-A346-887D-F571A3F52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827" y="6453538"/>
            <a:ext cx="5911517" cy="36512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www.amazing-social.com                    #5CsofSocial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34135" y="6484366"/>
            <a:ext cx="1530927" cy="365125"/>
          </a:xfrm>
        </p:spPr>
        <p:txBody>
          <a:bodyPr/>
          <a:lstStyle/>
          <a:p>
            <a:fld id="{D9332CD4-06E3-4151-A624-2C33F282E07A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" y="2909669"/>
            <a:ext cx="12192000" cy="3962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04230" y="2434727"/>
            <a:ext cx="3200400" cy="3200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76550" y="2434727"/>
            <a:ext cx="3200400" cy="3200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37282" y="2445197"/>
            <a:ext cx="3200400" cy="3200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03" y="2589439"/>
            <a:ext cx="3100229" cy="31002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16" y="2318479"/>
            <a:ext cx="5013833" cy="38745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70" y="2625227"/>
            <a:ext cx="2819400" cy="2819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16200000">
            <a:off x="5851451" y="517451"/>
            <a:ext cx="489097" cy="12192000"/>
          </a:xfrm>
          <a:prstGeom prst="rect">
            <a:avLst/>
          </a:prstGeom>
          <a:solidFill>
            <a:srgbClr val="02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62297" y="3468689"/>
            <a:ext cx="1999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Read about worldwide SM scholarship on our website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8399" y="3302341"/>
            <a:ext cx="1999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Use the tools available on the website to maximize your effectiveness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37738" y="3310141"/>
            <a:ext cx="1999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Follow us and connect with our SM Strategy Community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04323" y="5766354"/>
            <a:ext cx="38620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www.amazingSMstrategy.com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en-US" dirty="0"/>
              <a:t>	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08" y="5797562"/>
            <a:ext cx="457200" cy="457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95" y="5790945"/>
            <a:ext cx="457200" cy="457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310" y="5797562"/>
            <a:ext cx="457200" cy="457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808" y="5790945"/>
            <a:ext cx="457200" cy="457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306" y="579129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7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60" y="423015"/>
            <a:ext cx="4004352" cy="514678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315734" y="469518"/>
            <a:ext cx="4937760" cy="493776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1099423">
            <a:off x="-530007" y="1864140"/>
            <a:ext cx="8586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Social Media </a:t>
            </a:r>
          </a:p>
          <a:p>
            <a:pPr algn="ctr"/>
            <a:r>
              <a:rPr lang="en-US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Strategy</a:t>
            </a:r>
          </a:p>
        </p:txBody>
      </p:sp>
      <p:sp>
        <p:nvSpPr>
          <p:cNvPr id="15" name="Rectangle 14"/>
          <p:cNvSpPr/>
          <p:nvPr/>
        </p:nvSpPr>
        <p:spPr>
          <a:xfrm rot="21106245">
            <a:off x="1016494" y="4053759"/>
            <a:ext cx="6092456" cy="727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21114602">
            <a:off x="904852" y="4000331"/>
            <a:ext cx="6315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Tools for Professionals and Organizations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#5CsofSocial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4723" y="6464808"/>
            <a:ext cx="4607220" cy="178389"/>
          </a:xfrm>
        </p:spPr>
        <p:txBody>
          <a:bodyPr/>
          <a:lstStyle/>
          <a:p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www.amazing-social.com                    #5CsofSocial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4135" y="6484366"/>
            <a:ext cx="1530927" cy="365125"/>
          </a:xfrm>
        </p:spPr>
        <p:txBody>
          <a:bodyPr/>
          <a:lstStyle/>
          <a:p>
            <a:fld id="{D9332CD4-06E3-4151-A624-2C33F282E07A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774" y="2061003"/>
            <a:ext cx="5211726" cy="1256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5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49926" y="0"/>
            <a:ext cx="6142074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00946" y="0"/>
            <a:ext cx="48909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580094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3692" y="0"/>
            <a:ext cx="565018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3254" y="904076"/>
            <a:ext cx="497276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Agenda</a:t>
            </a:r>
          </a:p>
          <a:p>
            <a:endParaRPr lang="en-US" sz="2000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is social media?</a:t>
            </a:r>
          </a:p>
          <a:p>
            <a:endParaRPr lang="en-US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 Who can benefit from a course in social media strategy?</a:t>
            </a:r>
            <a:br>
              <a:rPr lang="en-US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How can they benefit from a course in social media strategy?</a:t>
            </a:r>
            <a:br>
              <a:rPr lang="en-US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 What are the goals of the course?</a:t>
            </a:r>
            <a:br>
              <a:rPr lang="en-US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5. What principles guide the course?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F9D1E7E-1219-A444-B7EB-73ED6B149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928" y="588968"/>
            <a:ext cx="4795322" cy="50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1.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What is social media?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07" y="1496954"/>
            <a:ext cx="6281873" cy="4495632"/>
          </a:xfrm>
        </p:spPr>
        <p:txBody>
          <a:bodyPr>
            <a:normAutofit/>
          </a:bodyPr>
          <a:lstStyle/>
          <a:p>
            <a:r>
              <a:rPr lang="en-US" sz="2000" dirty="0"/>
              <a:t>electronic form of communication</a:t>
            </a:r>
          </a:p>
          <a:p>
            <a:r>
              <a:rPr lang="en-US" sz="2000" dirty="0"/>
              <a:t>governed by the rules of platform providers</a:t>
            </a:r>
          </a:p>
          <a:p>
            <a:r>
              <a:rPr lang="en-US" sz="2000" dirty="0"/>
              <a:t>which allows users to share images and text within their selected communities</a:t>
            </a: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F4291311-E4C2-304E-8E1D-D92DA325D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25" y="403606"/>
            <a:ext cx="3672918" cy="218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558" y="2189711"/>
            <a:ext cx="3131549" cy="2475571"/>
          </a:xfrm>
        </p:spPr>
        <p:txBody>
          <a:bodyPr/>
          <a:lstStyle/>
          <a:p>
            <a:pPr algn="l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2.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Who can benefit from a course in social media strategy?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Professionals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Marketing</a:t>
            </a:r>
          </a:p>
          <a:p>
            <a:pPr lvl="1"/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OrgComm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Journalists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Health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Comm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Mass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Comm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Sports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Comm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Organizations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Profit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Non-profit</a:t>
            </a: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BAA44F5D-846F-7F43-B3BF-66F32E049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Screen Shot 2017-09-06 at 7.20.3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" b="1424"/>
          <a:stretch/>
        </p:blipFill>
        <p:spPr>
          <a:xfrm>
            <a:off x="8124263" y="1921811"/>
            <a:ext cx="3260017" cy="193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C919A-5AD5-7C42-8C8B-0683CDF7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How can you benefit from a course in social media strategy?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6DF51C-58AC-BE47-B5D3-15DBAB711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Re-orients the focus from a user to a professional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Helps you make better use of scarce resources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Alerts you to potential social media minefields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1CF3B1-94D7-3940-91B7-3CC4D9BD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877904-49D1-B648-BD9F-404C857FE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8AD21A-C9B3-B04D-8374-68506BFA8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6" t="6179" r="6914" b="-6179"/>
          <a:stretch/>
        </p:blipFill>
        <p:spPr>
          <a:xfrm>
            <a:off x="8476343" y="222876"/>
            <a:ext cx="2726598" cy="20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4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A86BA-2A94-2D4A-9AE9-C3E7DAA93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What are the goals of the 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76751E-1C06-D642-98FC-BD038AD6C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4238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200" dirty="0"/>
              <a:t>Understand the underlying dynamics of social media platforms</a:t>
            </a:r>
          </a:p>
          <a:p>
            <a:pPr marL="0" indent="0">
              <a:buNone/>
            </a:pPr>
            <a:endParaRPr lang="en-US" sz="2200" dirty="0"/>
          </a:p>
          <a:p>
            <a:pPr lvl="0"/>
            <a:r>
              <a:rPr lang="en-US" sz="2200" dirty="0"/>
              <a:t>Identify the characteristics of effective and ineffective strategies </a:t>
            </a:r>
          </a:p>
          <a:p>
            <a:endParaRPr lang="en-US" sz="2200" dirty="0"/>
          </a:p>
          <a:p>
            <a:r>
              <a:rPr lang="en-US" sz="2200" dirty="0"/>
              <a:t>Design strategies and tactics to create social media success</a:t>
            </a:r>
          </a:p>
          <a:p>
            <a:endParaRPr lang="en-US" sz="2200" dirty="0"/>
          </a:p>
          <a:p>
            <a:r>
              <a:rPr lang="en-US" sz="2200" dirty="0"/>
              <a:t>Evaluate existing social media strategies and tactics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F4DB7A-60C8-AE4C-BF8A-3BE2913C7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9C1D28-6981-F746-8281-DBC23BA9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Screen Shot 2017-09-06 at 7.27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179" y="188853"/>
            <a:ext cx="3555263" cy="163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0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813D0-ED04-5C4A-9EF6-2DB6AFBE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 What principles guide the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D82E4D-757F-784D-900F-D0DD01DE7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324" y="893547"/>
            <a:ext cx="4997641" cy="5271070"/>
          </a:xfrm>
        </p:spPr>
        <p:txBody>
          <a:bodyPr>
            <a:normAutofit/>
          </a:bodyPr>
          <a:lstStyle/>
          <a:p>
            <a:r>
              <a:rPr lang="en-US" dirty="0"/>
              <a:t>Strategic insights are fundamentally different than tactical insights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Readings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Feedback from professor and colleagues</a:t>
            </a:r>
          </a:p>
          <a:p>
            <a:r>
              <a:rPr lang="en-US" dirty="0"/>
              <a:t>Analytical experiences help develop the strategic mindset</a:t>
            </a:r>
          </a:p>
          <a:p>
            <a:pPr lvl="1"/>
            <a:r>
              <a:rPr lang="en-US" dirty="0"/>
              <a:t>Deep Dives</a:t>
            </a:r>
          </a:p>
          <a:p>
            <a:pPr lvl="1"/>
            <a:r>
              <a:rPr lang="en-US" dirty="0"/>
              <a:t>Projects</a:t>
            </a:r>
          </a:p>
          <a:p>
            <a:r>
              <a:rPr lang="en-US" dirty="0"/>
              <a:t>A useful framework can guide inquiry and help develop a strategic mindset</a:t>
            </a:r>
          </a:p>
          <a:p>
            <a:pPr lvl="1"/>
            <a:r>
              <a:rPr lang="en-US" dirty="0"/>
              <a:t>5 </a:t>
            </a:r>
            <a:r>
              <a:rPr lang="en-US" dirty="0">
                <a:solidFill>
                  <a:schemeClr val="tx1"/>
                </a:solidFill>
              </a:rPr>
              <a:t>Cs (content, coordinates, channels, connections, corrections)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Assessment Process  (see next slide)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79FCF0-83C8-4049-8C0E-36125CE7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9735A2C-0139-3742-A028-C9D3CAF5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Screen Shot 2017-09-06 at 7.36.0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"/>
          <a:stretch/>
        </p:blipFill>
        <p:spPr>
          <a:xfrm>
            <a:off x="9447567" y="320040"/>
            <a:ext cx="2044625" cy="180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1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49A789C-419D-CE4E-81E4-7DA52016B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9DFBF6-0948-3847-A3BF-82F87FF5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16B2B3-D863-4F44-9110-EBC35F39A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831" y="0"/>
            <a:ext cx="7180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0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5 Cs of Social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8"/>
          <a:stretch/>
        </p:blipFill>
        <p:spPr>
          <a:xfrm>
            <a:off x="4615283" y="816790"/>
            <a:ext cx="3409970" cy="4699925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0971E6-0C43-244E-85B9-D1F0063E9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9</a:t>
            </a:fld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4"/>
          <a:stretch/>
        </p:blipFill>
        <p:spPr>
          <a:xfrm>
            <a:off x="8085195" y="1858108"/>
            <a:ext cx="3308229" cy="365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{8232BBCA-786E-3249-91F0-C93ABF4BFE28}tf16401369</Template>
  <TotalTime>5337</TotalTime>
  <Words>454</Words>
  <Application>Microsoft Macintosh PowerPoint</Application>
  <PresentationFormat>Custom</PresentationFormat>
  <Paragraphs>101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Atlas</vt:lpstr>
      <vt:lpstr>     Who Needs a Social Media Strategy?</vt:lpstr>
      <vt:lpstr>PowerPoint Presentation</vt:lpstr>
      <vt:lpstr>1. What is social media?</vt:lpstr>
      <vt:lpstr>2. Who can benefit from a course in social media strategy? </vt:lpstr>
      <vt:lpstr>3. How can you benefit from a course in social media strategy?</vt:lpstr>
      <vt:lpstr>4. What are the goals of the  course?</vt:lpstr>
      <vt:lpstr>5. What principles guide the course?</vt:lpstr>
      <vt:lpstr>PowerPoint Presentation</vt:lpstr>
      <vt:lpstr>The 5 Cs of Social</vt:lpstr>
      <vt:lpstr>Amazing Social Media Action Steps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Bauer</dc:creator>
  <cp:lastModifiedBy>Phil Clampitt</cp:lastModifiedBy>
  <cp:revision>88</cp:revision>
  <dcterms:created xsi:type="dcterms:W3CDTF">2017-07-09T05:23:23Z</dcterms:created>
  <dcterms:modified xsi:type="dcterms:W3CDTF">2018-04-04T22:16:56Z</dcterms:modified>
</cp:coreProperties>
</file>