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3"/>
  </p:notesMasterIdLst>
  <p:handoutMasterIdLst>
    <p:handoutMasterId r:id="rId14"/>
  </p:handoutMasterIdLst>
  <p:sldIdLst>
    <p:sldId id="256" r:id="rId2"/>
    <p:sldId id="330" r:id="rId3"/>
    <p:sldId id="257" r:id="rId4"/>
    <p:sldId id="333" r:id="rId5"/>
    <p:sldId id="308" r:id="rId6"/>
    <p:sldId id="313" r:id="rId7"/>
    <p:sldId id="331" r:id="rId8"/>
    <p:sldId id="315" r:id="rId9"/>
    <p:sldId id="332" r:id="rId10"/>
    <p:sldId id="334" r:id="rId11"/>
    <p:sldId id="33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3" d="100"/>
          <a:sy n="123" d="100"/>
        </p:scale>
        <p:origin x="-10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102A5-5BC4-F644-B8FF-7DCC0DA0505D}" type="datetimeFigureOut">
              <a:rPr lang="en-US" smtClean="0"/>
              <a:t>4/4/18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B538F-A169-944A-8481-4A2385B238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1122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EEA443-5523-0C41-B041-82CCB8E6D102}" type="datetimeFigureOut">
              <a:rPr lang="en-US" smtClean="0"/>
              <a:t>4/4/18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57769-CEBF-5842-B087-B6FE918025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5607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book for details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57769-CEBF-5842-B087-B6FE9180256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780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57769-CEBF-5842-B087-B6FE9180256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080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details in the book. Note that many of the items on the previous slide (Social Media Strategy Arguments) can be added to this list (for example, assuming that because a competitor is on a particular platform that you have to be on it, too)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57769-CEBF-5842-B087-B6FE9180256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15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4843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247255" y="-59376"/>
            <a:ext cx="9386888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251970" y="1186484"/>
            <a:ext cx="6636259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9428" y="2075505"/>
            <a:ext cx="6509936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9428" y="3906267"/>
            <a:ext cx="6505070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320040"/>
            <a:ext cx="27432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ED7470A8-0942-4541-954F-8B07BCC74BB7}" type="datetime1">
              <a:rPr lang="en-US" smtClean="0"/>
              <a:t>4/4/18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6227064"/>
            <a:ext cx="7941564" cy="32004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/>
          <a:lstStyle/>
          <a:p>
            <a:fld id="{D9332CD4-06E3-4151-A624-2C33F282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86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313135" y="0"/>
            <a:ext cx="9438086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2349926"/>
            <a:ext cx="2625897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32488" y="794719"/>
            <a:ext cx="4706276" cy="5257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55BDE-AAF1-614F-9F9D-B1C30E0C4FF7}" type="datetime1">
              <a:rPr lang="en-US" smtClean="0"/>
              <a:t>4/4/18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644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9438086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5789211" y="1699589"/>
            <a:ext cx="2755857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55578" y="2349925"/>
            <a:ext cx="2625896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2060" y="798445"/>
            <a:ext cx="4701467" cy="52573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320040"/>
            <a:ext cx="2743200" cy="320040"/>
          </a:xfrm>
        </p:spPr>
        <p:txBody>
          <a:bodyPr/>
          <a:lstStyle/>
          <a:p>
            <a:fld id="{7C40C202-E018-7E49-A136-BB4704C459B5}" type="datetime1">
              <a:rPr lang="en-US" smtClean="0"/>
              <a:t>4/4/18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6227064"/>
            <a:ext cx="7941564" cy="320040"/>
          </a:xfrm>
        </p:spPr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477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313135" y="0"/>
            <a:ext cx="9438086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2349925"/>
            <a:ext cx="2624234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8836" y="803186"/>
            <a:ext cx="4711405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30892-3036-6B4C-A75B-8DCCC7CB5433}" type="datetime1">
              <a:rPr lang="en-US" smtClean="0"/>
              <a:t>4/4/18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51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247255" y="-59376"/>
            <a:ext cx="9386888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2444659" y="1186484"/>
            <a:ext cx="4249609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162" y="2074730"/>
            <a:ext cx="4117668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162" y="3846851"/>
            <a:ext cx="4117667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320040"/>
            <a:ext cx="2743200" cy="320040"/>
          </a:xfrm>
        </p:spPr>
        <p:txBody>
          <a:bodyPr/>
          <a:lstStyle/>
          <a:p>
            <a:fld id="{828393C4-87DC-8A42-AD33-E77CFC1B38DD}" type="datetime1">
              <a:rPr lang="en-US" smtClean="0"/>
              <a:t>4/4/18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6227064"/>
            <a:ext cx="7941564" cy="32004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/>
          <a:lstStyle/>
          <a:p>
            <a:fld id="{D9332CD4-06E3-4151-A624-2C33F282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36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313135" y="0"/>
            <a:ext cx="9438086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2339670"/>
            <a:ext cx="2625621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0659" y="803188"/>
            <a:ext cx="4702193" cy="2382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8835" y="3672162"/>
            <a:ext cx="4704017" cy="2383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3504" y="320040"/>
            <a:ext cx="2743200" cy="320040"/>
          </a:xfrm>
        </p:spPr>
        <p:txBody>
          <a:bodyPr/>
          <a:lstStyle/>
          <a:p>
            <a:fld id="{B05D7F0B-5E4A-4D4D-A479-71D34593FCDE}" type="datetime1">
              <a:rPr lang="en-US" smtClean="0"/>
              <a:t>4/4/18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3504" y="6227064"/>
            <a:ext cx="7941564" cy="320040"/>
          </a:xfrm>
        </p:spPr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56093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313135" y="0"/>
            <a:ext cx="9438086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1" y="2363916"/>
            <a:ext cx="2625621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3853" y="803185"/>
            <a:ext cx="4698816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43979" y="1488986"/>
            <a:ext cx="4698263" cy="1696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38989" y="3665887"/>
            <a:ext cx="4698311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38835" y="4351687"/>
            <a:ext cx="4699191" cy="170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3504" y="320040"/>
            <a:ext cx="2743200" cy="320040"/>
          </a:xfrm>
        </p:spPr>
        <p:txBody>
          <a:bodyPr/>
          <a:lstStyle/>
          <a:p>
            <a:fld id="{DF5B007A-6CF5-6842-8AF2-F53CB4C4C122}" type="datetime1">
              <a:rPr lang="en-US" smtClean="0"/>
              <a:t>4/4/18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3504" y="6227064"/>
            <a:ext cx="7941564" cy="320040"/>
          </a:xfrm>
        </p:spPr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8724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13135" y="0"/>
            <a:ext cx="9438086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2349925"/>
            <a:ext cx="2625897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0615-5031-D741-9A76-85AE7FDD19B1}" type="datetime1">
              <a:rPr lang="en-US" smtClean="0"/>
              <a:t>4/4/18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50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3504" y="320040"/>
            <a:ext cx="2743200" cy="320040"/>
          </a:xfrm>
        </p:spPr>
        <p:txBody>
          <a:bodyPr/>
          <a:lstStyle/>
          <a:p>
            <a:fld id="{9B9F05B0-42DE-6E4C-8076-F45E465562D7}" type="datetime1">
              <a:rPr lang="en-US" smtClean="0"/>
              <a:t>4/4/18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3504" y="6227064"/>
            <a:ext cx="7941564" cy="320040"/>
          </a:xfrm>
        </p:spPr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390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313135" y="0"/>
            <a:ext cx="9438086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2352026"/>
            <a:ext cx="2625898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2488" y="802809"/>
            <a:ext cx="4706276" cy="524994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474" y="3580186"/>
            <a:ext cx="2625898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B98B-905D-D945-9933-4EDBCC53E91F}" type="datetime1">
              <a:rPr lang="en-US" smtClean="0"/>
              <a:t>4/4/18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42936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247255" y="-59376"/>
            <a:ext cx="9386888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604002" y="1698332"/>
            <a:ext cx="4456155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7632" y="0"/>
            <a:ext cx="3486368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082" y="2360255"/>
            <a:ext cx="4332485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082" y="3545012"/>
            <a:ext cx="4332485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3504" y="320040"/>
            <a:ext cx="2743200" cy="320040"/>
          </a:xfrm>
        </p:spPr>
        <p:txBody>
          <a:bodyPr/>
          <a:lstStyle/>
          <a:p>
            <a:fld id="{7C49294D-DA21-BB40-8845-3960B6EC24F6}" type="datetime1">
              <a:rPr lang="en-US" smtClean="0"/>
              <a:t>4/4/18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3505" y="6227064"/>
            <a:ext cx="4456652" cy="320040"/>
          </a:xfrm>
        </p:spPr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71283" y="320040"/>
            <a:ext cx="685800" cy="320040"/>
          </a:xfrm>
        </p:spPr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728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371" y="2358392"/>
            <a:ext cx="2624000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6237" y="794719"/>
            <a:ext cx="4462527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3504" y="320040"/>
            <a:ext cx="27432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0DE06-20B2-6744-B63C-648A161D778A}" type="datetime1">
              <a:rPr lang="en-US" smtClean="0"/>
              <a:t>4/4/18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3504" y="6227064"/>
            <a:ext cx="79415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320040"/>
            <a:ext cx="6858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71D3E-5A18-49EB-AD2A-429AF16575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261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Relationship Id="rId3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Helvetica" pitchFamily="2" charset="0"/>
              </a:rPr>
              <a:t>Developing the Assessment Protocol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Helvetica" pitchFamily="2" charset="0"/>
              </a:rPr>
              <a:t>Chapter 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32CD4-06E3-4151-A624-2C33F282E0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97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5 Cs of Social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68"/>
          <a:stretch/>
        </p:blipFill>
        <p:spPr>
          <a:xfrm>
            <a:off x="3502731" y="975243"/>
            <a:ext cx="2483956" cy="456481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195FB14-9DE4-C844-A248-5F4E709A6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483" y="6356357"/>
            <a:ext cx="4433638" cy="365125"/>
          </a:xfrm>
        </p:spPr>
        <p:txBody>
          <a:bodyPr/>
          <a:lstStyle/>
          <a:p>
            <a:r>
              <a:rPr lang="en-US"/>
              <a:t>www.amazing-social.com                    #5CsofSocial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32CD4-06E3-4151-A624-2C33F282E07A}" type="slidenum">
              <a:rPr lang="en-US" smtClean="0"/>
              <a:t>10</a:t>
            </a:fld>
            <a:endParaRPr lang="en-US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64"/>
          <a:stretch/>
        </p:blipFill>
        <p:spPr>
          <a:xfrm>
            <a:off x="5846138" y="1537868"/>
            <a:ext cx="2685081" cy="395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71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234" y="423015"/>
            <a:ext cx="4061567" cy="5146788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986801" y="469518"/>
            <a:ext cx="3703320" cy="493776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21099423">
            <a:off x="-397505" y="1864140"/>
            <a:ext cx="64400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Helvetica" panose="020B0604020202020204" pitchFamily="34" charset="0"/>
                <a:cs typeface="Helvetica" panose="020B0604020202020204" pitchFamily="34" charset="0"/>
              </a:rPr>
              <a:t>Social Media </a:t>
            </a:r>
          </a:p>
          <a:p>
            <a:pPr algn="ctr"/>
            <a:r>
              <a:rPr lang="en-US" sz="6000" b="1" dirty="0">
                <a:latin typeface="Helvetica" panose="020B0604020202020204" pitchFamily="34" charset="0"/>
                <a:cs typeface="Helvetica" panose="020B0604020202020204" pitchFamily="34" charset="0"/>
              </a:rPr>
              <a:t>Strategy</a:t>
            </a:r>
          </a:p>
        </p:txBody>
      </p:sp>
      <p:sp>
        <p:nvSpPr>
          <p:cNvPr id="15" name="Rectangle 14"/>
          <p:cNvSpPr/>
          <p:nvPr/>
        </p:nvSpPr>
        <p:spPr>
          <a:xfrm rot="21106245">
            <a:off x="762371" y="4053760"/>
            <a:ext cx="4569342" cy="72712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21114602">
            <a:off x="678640" y="4092665"/>
            <a:ext cx="4736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Tools for Professionals and Organizations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#5CsofSocial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658542" y="6464809"/>
            <a:ext cx="3455415" cy="178389"/>
          </a:xfrm>
        </p:spPr>
        <p:txBody>
          <a:bodyPr/>
          <a:lstStyle/>
          <a:p>
            <a:r>
              <a:rPr lang="en-US" sz="1400">
                <a:latin typeface="Helvetica" panose="020B0604020202020204" pitchFamily="34" charset="0"/>
                <a:cs typeface="Helvetica" panose="020B0604020202020204" pitchFamily="34" charset="0"/>
              </a:rPr>
              <a:t>www.amazing-social.com                    #5CsofSocial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975602" y="6484367"/>
            <a:ext cx="1148195" cy="365125"/>
          </a:xfrm>
        </p:spPr>
        <p:txBody>
          <a:bodyPr/>
          <a:lstStyle/>
          <a:p>
            <a:fld id="{D9332CD4-06E3-4151-A624-2C33F282E07A}" type="slidenum">
              <a:rPr lang="en-US" smtClean="0">
                <a:latin typeface="Helvetica" panose="020B0604020202020204" pitchFamily="34" charset="0"/>
                <a:cs typeface="Helvetica" panose="020B0604020202020204" pitchFamily="34" charset="0"/>
              </a:rPr>
              <a:t>11</a:t>
            </a:fld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84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CA70B8CF-2086-714A-B353-A65A84956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III</a:t>
            </a:r>
            <a:r>
              <a:rPr lang="en-US"/>
              <a:t>: Assessing results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F59281-5916-BB4E-9C9B-2756B6382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98F08F-47C5-4649-BF04-62CEC4F6C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189747"/>
            <a:ext cx="8664177" cy="2802127"/>
          </a:xfrm>
          <a:prstGeom prst="rect">
            <a:avLst/>
          </a:prstGeom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xmlns="" id="{F18906C3-F1E3-7B43-9C73-35BA03B0BC88}"/>
              </a:ext>
            </a:extLst>
          </p:cNvPr>
          <p:cNvSpPr/>
          <p:nvPr/>
        </p:nvSpPr>
        <p:spPr>
          <a:xfrm>
            <a:off x="1034716" y="2933394"/>
            <a:ext cx="2261937" cy="1734859"/>
          </a:xfrm>
          <a:custGeom>
            <a:avLst/>
            <a:gdLst>
              <a:gd name="connsiteX0" fmla="*/ 1227221 w 2261937"/>
              <a:gd name="connsiteY0" fmla="*/ 14343 h 1734859"/>
              <a:gd name="connsiteX1" fmla="*/ 577516 w 2261937"/>
              <a:gd name="connsiteY1" fmla="*/ 14343 h 1734859"/>
              <a:gd name="connsiteX2" fmla="*/ 493295 w 2261937"/>
              <a:gd name="connsiteY2" fmla="*/ 38406 h 1734859"/>
              <a:gd name="connsiteX3" fmla="*/ 421105 w 2261937"/>
              <a:gd name="connsiteY3" fmla="*/ 50438 h 1734859"/>
              <a:gd name="connsiteX4" fmla="*/ 288758 w 2261937"/>
              <a:gd name="connsiteY4" fmla="*/ 86532 h 1734859"/>
              <a:gd name="connsiteX5" fmla="*/ 240631 w 2261937"/>
              <a:gd name="connsiteY5" fmla="*/ 110595 h 1734859"/>
              <a:gd name="connsiteX6" fmla="*/ 192505 w 2261937"/>
              <a:gd name="connsiteY6" fmla="*/ 122627 h 1734859"/>
              <a:gd name="connsiteX7" fmla="*/ 108284 w 2261937"/>
              <a:gd name="connsiteY7" fmla="*/ 158722 h 1734859"/>
              <a:gd name="connsiteX8" fmla="*/ 24063 w 2261937"/>
              <a:gd name="connsiteY8" fmla="*/ 254974 h 1734859"/>
              <a:gd name="connsiteX9" fmla="*/ 0 w 2261937"/>
              <a:gd name="connsiteY9" fmla="*/ 339195 h 1734859"/>
              <a:gd name="connsiteX10" fmla="*/ 12031 w 2261937"/>
              <a:gd name="connsiteY10" fmla="*/ 676080 h 1734859"/>
              <a:gd name="connsiteX11" fmla="*/ 36095 w 2261937"/>
              <a:gd name="connsiteY11" fmla="*/ 796395 h 1734859"/>
              <a:gd name="connsiteX12" fmla="*/ 72189 w 2261937"/>
              <a:gd name="connsiteY12" fmla="*/ 1145311 h 1734859"/>
              <a:gd name="connsiteX13" fmla="*/ 132347 w 2261937"/>
              <a:gd name="connsiteY13" fmla="*/ 1217501 h 1734859"/>
              <a:gd name="connsiteX14" fmla="*/ 180473 w 2261937"/>
              <a:gd name="connsiteY14" fmla="*/ 1289690 h 1734859"/>
              <a:gd name="connsiteX15" fmla="*/ 240631 w 2261937"/>
              <a:gd name="connsiteY15" fmla="*/ 1337817 h 1734859"/>
              <a:gd name="connsiteX16" fmla="*/ 264695 w 2261937"/>
              <a:gd name="connsiteY16" fmla="*/ 1361880 h 1734859"/>
              <a:gd name="connsiteX17" fmla="*/ 324852 w 2261937"/>
              <a:gd name="connsiteY17" fmla="*/ 1385943 h 1734859"/>
              <a:gd name="connsiteX18" fmla="*/ 397042 w 2261937"/>
              <a:gd name="connsiteY18" fmla="*/ 1422038 h 1734859"/>
              <a:gd name="connsiteX19" fmla="*/ 493295 w 2261937"/>
              <a:gd name="connsiteY19" fmla="*/ 1470164 h 1734859"/>
              <a:gd name="connsiteX20" fmla="*/ 529389 w 2261937"/>
              <a:gd name="connsiteY20" fmla="*/ 1494227 h 1734859"/>
              <a:gd name="connsiteX21" fmla="*/ 733926 w 2261937"/>
              <a:gd name="connsiteY21" fmla="*/ 1554385 h 1734859"/>
              <a:gd name="connsiteX22" fmla="*/ 938463 w 2261937"/>
              <a:gd name="connsiteY22" fmla="*/ 1602511 h 1734859"/>
              <a:gd name="connsiteX23" fmla="*/ 1058779 w 2261937"/>
              <a:gd name="connsiteY23" fmla="*/ 1638606 h 1734859"/>
              <a:gd name="connsiteX24" fmla="*/ 1130968 w 2261937"/>
              <a:gd name="connsiteY24" fmla="*/ 1662669 h 1734859"/>
              <a:gd name="connsiteX25" fmla="*/ 1203158 w 2261937"/>
              <a:gd name="connsiteY25" fmla="*/ 1674701 h 1734859"/>
              <a:gd name="connsiteX26" fmla="*/ 1287379 w 2261937"/>
              <a:gd name="connsiteY26" fmla="*/ 1698764 h 1734859"/>
              <a:gd name="connsiteX27" fmla="*/ 1600200 w 2261937"/>
              <a:gd name="connsiteY27" fmla="*/ 1734859 h 1734859"/>
              <a:gd name="connsiteX28" fmla="*/ 1852863 w 2261937"/>
              <a:gd name="connsiteY28" fmla="*/ 1710795 h 1734859"/>
              <a:gd name="connsiteX29" fmla="*/ 1913021 w 2261937"/>
              <a:gd name="connsiteY29" fmla="*/ 1698764 h 1734859"/>
              <a:gd name="connsiteX30" fmla="*/ 2081463 w 2261937"/>
              <a:gd name="connsiteY30" fmla="*/ 1626574 h 1734859"/>
              <a:gd name="connsiteX31" fmla="*/ 2117558 w 2261937"/>
              <a:gd name="connsiteY31" fmla="*/ 1590480 h 1734859"/>
              <a:gd name="connsiteX32" fmla="*/ 2141621 w 2261937"/>
              <a:gd name="connsiteY32" fmla="*/ 1518290 h 1734859"/>
              <a:gd name="connsiteX33" fmla="*/ 2177716 w 2261937"/>
              <a:gd name="connsiteY33" fmla="*/ 1385943 h 1734859"/>
              <a:gd name="connsiteX34" fmla="*/ 2213810 w 2261937"/>
              <a:gd name="connsiteY34" fmla="*/ 1277659 h 1734859"/>
              <a:gd name="connsiteX35" fmla="*/ 2225842 w 2261937"/>
              <a:gd name="connsiteY35" fmla="*/ 1205469 h 1734859"/>
              <a:gd name="connsiteX36" fmla="*/ 2249905 w 2261937"/>
              <a:gd name="connsiteY36" fmla="*/ 1133280 h 1734859"/>
              <a:gd name="connsiteX37" fmla="*/ 2261937 w 2261937"/>
              <a:gd name="connsiteY37" fmla="*/ 1073122 h 1734859"/>
              <a:gd name="connsiteX38" fmla="*/ 2249905 w 2261937"/>
              <a:gd name="connsiteY38" fmla="*/ 760301 h 1734859"/>
              <a:gd name="connsiteX39" fmla="*/ 2237873 w 2261937"/>
              <a:gd name="connsiteY39" fmla="*/ 664048 h 1734859"/>
              <a:gd name="connsiteX40" fmla="*/ 2213810 w 2261937"/>
              <a:gd name="connsiteY40" fmla="*/ 627953 h 1734859"/>
              <a:gd name="connsiteX41" fmla="*/ 2117558 w 2261937"/>
              <a:gd name="connsiteY41" fmla="*/ 495606 h 1734859"/>
              <a:gd name="connsiteX42" fmla="*/ 2081463 w 2261937"/>
              <a:gd name="connsiteY42" fmla="*/ 435448 h 1734859"/>
              <a:gd name="connsiteX43" fmla="*/ 2045368 w 2261937"/>
              <a:gd name="connsiteY43" fmla="*/ 399353 h 1734859"/>
              <a:gd name="connsiteX44" fmla="*/ 1864895 w 2261937"/>
              <a:gd name="connsiteY44" fmla="*/ 291069 h 1734859"/>
              <a:gd name="connsiteX45" fmla="*/ 1828800 w 2261937"/>
              <a:gd name="connsiteY45" fmla="*/ 279038 h 1734859"/>
              <a:gd name="connsiteX46" fmla="*/ 1732547 w 2261937"/>
              <a:gd name="connsiteY46" fmla="*/ 218880 h 1734859"/>
              <a:gd name="connsiteX47" fmla="*/ 1696452 w 2261937"/>
              <a:gd name="connsiteY47" fmla="*/ 206848 h 1734859"/>
              <a:gd name="connsiteX48" fmla="*/ 1612231 w 2261937"/>
              <a:gd name="connsiteY48" fmla="*/ 146690 h 1734859"/>
              <a:gd name="connsiteX49" fmla="*/ 1576137 w 2261937"/>
              <a:gd name="connsiteY49" fmla="*/ 122627 h 1734859"/>
              <a:gd name="connsiteX50" fmla="*/ 1467852 w 2261937"/>
              <a:gd name="connsiteY50" fmla="*/ 98564 h 1734859"/>
              <a:gd name="connsiteX51" fmla="*/ 1383631 w 2261937"/>
              <a:gd name="connsiteY51" fmla="*/ 50438 h 1734859"/>
              <a:gd name="connsiteX52" fmla="*/ 1167063 w 2261937"/>
              <a:gd name="connsiteY52" fmla="*/ 38406 h 173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261937" h="1734859">
                <a:moveTo>
                  <a:pt x="1227221" y="14343"/>
                </a:moveTo>
                <a:cubicBezTo>
                  <a:pt x="951753" y="-156"/>
                  <a:pt x="903079" y="-8912"/>
                  <a:pt x="577516" y="14343"/>
                </a:cubicBezTo>
                <a:cubicBezTo>
                  <a:pt x="548393" y="16423"/>
                  <a:pt x="521744" y="31841"/>
                  <a:pt x="493295" y="38406"/>
                </a:cubicBezTo>
                <a:cubicBezTo>
                  <a:pt x="469524" y="43892"/>
                  <a:pt x="444772" y="44521"/>
                  <a:pt x="421105" y="50438"/>
                </a:cubicBezTo>
                <a:cubicBezTo>
                  <a:pt x="176906" y="111488"/>
                  <a:pt x="496827" y="44920"/>
                  <a:pt x="288758" y="86532"/>
                </a:cubicBezTo>
                <a:cubicBezTo>
                  <a:pt x="272716" y="94553"/>
                  <a:pt x="257425" y="104297"/>
                  <a:pt x="240631" y="110595"/>
                </a:cubicBezTo>
                <a:cubicBezTo>
                  <a:pt x="225148" y="116401"/>
                  <a:pt x="207704" y="116113"/>
                  <a:pt x="192505" y="122627"/>
                </a:cubicBezTo>
                <a:cubicBezTo>
                  <a:pt x="76181" y="172481"/>
                  <a:pt x="246450" y="124179"/>
                  <a:pt x="108284" y="158722"/>
                </a:cubicBezTo>
                <a:cubicBezTo>
                  <a:pt x="76741" y="190265"/>
                  <a:pt x="48544" y="215805"/>
                  <a:pt x="24063" y="254974"/>
                </a:cubicBezTo>
                <a:cubicBezTo>
                  <a:pt x="16870" y="266483"/>
                  <a:pt x="1980" y="331273"/>
                  <a:pt x="0" y="339195"/>
                </a:cubicBezTo>
                <a:cubicBezTo>
                  <a:pt x="4010" y="451490"/>
                  <a:pt x="3187" y="564062"/>
                  <a:pt x="12031" y="676080"/>
                </a:cubicBezTo>
                <a:cubicBezTo>
                  <a:pt x="15250" y="716852"/>
                  <a:pt x="31738" y="755728"/>
                  <a:pt x="36095" y="796395"/>
                </a:cubicBezTo>
                <a:cubicBezTo>
                  <a:pt x="51732" y="942339"/>
                  <a:pt x="34499" y="1013394"/>
                  <a:pt x="72189" y="1145311"/>
                </a:cubicBezTo>
                <a:cubicBezTo>
                  <a:pt x="80511" y="1174437"/>
                  <a:pt x="115656" y="1196041"/>
                  <a:pt x="132347" y="1217501"/>
                </a:cubicBezTo>
                <a:cubicBezTo>
                  <a:pt x="150102" y="1240329"/>
                  <a:pt x="160023" y="1269241"/>
                  <a:pt x="180473" y="1289690"/>
                </a:cubicBezTo>
                <a:cubicBezTo>
                  <a:pt x="238576" y="1347791"/>
                  <a:pt x="164742" y="1277105"/>
                  <a:pt x="240631" y="1337817"/>
                </a:cubicBezTo>
                <a:cubicBezTo>
                  <a:pt x="249489" y="1344903"/>
                  <a:pt x="254846" y="1356252"/>
                  <a:pt x="264695" y="1361880"/>
                </a:cubicBezTo>
                <a:cubicBezTo>
                  <a:pt x="283447" y="1372595"/>
                  <a:pt x="305535" y="1376285"/>
                  <a:pt x="324852" y="1385943"/>
                </a:cubicBezTo>
                <a:cubicBezTo>
                  <a:pt x="418147" y="1432591"/>
                  <a:pt x="306316" y="1391795"/>
                  <a:pt x="397042" y="1422038"/>
                </a:cubicBezTo>
                <a:cubicBezTo>
                  <a:pt x="465500" y="1490494"/>
                  <a:pt x="394935" y="1433279"/>
                  <a:pt x="493295" y="1470164"/>
                </a:cubicBezTo>
                <a:cubicBezTo>
                  <a:pt x="506834" y="1475241"/>
                  <a:pt x="515963" y="1488857"/>
                  <a:pt x="529389" y="1494227"/>
                </a:cubicBezTo>
                <a:cubicBezTo>
                  <a:pt x="747589" y="1581507"/>
                  <a:pt x="602086" y="1519227"/>
                  <a:pt x="733926" y="1554385"/>
                </a:cubicBezTo>
                <a:cubicBezTo>
                  <a:pt x="921105" y="1604300"/>
                  <a:pt x="785903" y="1580718"/>
                  <a:pt x="938463" y="1602511"/>
                </a:cubicBezTo>
                <a:cubicBezTo>
                  <a:pt x="1193686" y="1687585"/>
                  <a:pt x="876946" y="1584056"/>
                  <a:pt x="1058779" y="1638606"/>
                </a:cubicBezTo>
                <a:cubicBezTo>
                  <a:pt x="1083074" y="1645895"/>
                  <a:pt x="1106361" y="1656517"/>
                  <a:pt x="1130968" y="1662669"/>
                </a:cubicBezTo>
                <a:cubicBezTo>
                  <a:pt x="1154635" y="1668586"/>
                  <a:pt x="1179387" y="1669215"/>
                  <a:pt x="1203158" y="1674701"/>
                </a:cubicBezTo>
                <a:cubicBezTo>
                  <a:pt x="1231607" y="1681266"/>
                  <a:pt x="1258511" y="1694390"/>
                  <a:pt x="1287379" y="1698764"/>
                </a:cubicBezTo>
                <a:cubicBezTo>
                  <a:pt x="1391160" y="1714488"/>
                  <a:pt x="1600200" y="1734859"/>
                  <a:pt x="1600200" y="1734859"/>
                </a:cubicBezTo>
                <a:cubicBezTo>
                  <a:pt x="1684421" y="1726838"/>
                  <a:pt x="1768819" y="1720493"/>
                  <a:pt x="1852863" y="1710795"/>
                </a:cubicBezTo>
                <a:cubicBezTo>
                  <a:pt x="1873178" y="1708451"/>
                  <a:pt x="1894034" y="1706359"/>
                  <a:pt x="1913021" y="1698764"/>
                </a:cubicBezTo>
                <a:cubicBezTo>
                  <a:pt x="2138209" y="1608690"/>
                  <a:pt x="1956616" y="1657787"/>
                  <a:pt x="2081463" y="1626574"/>
                </a:cubicBezTo>
                <a:cubicBezTo>
                  <a:pt x="2093495" y="1614543"/>
                  <a:pt x="2109295" y="1605354"/>
                  <a:pt x="2117558" y="1590480"/>
                </a:cubicBezTo>
                <a:cubicBezTo>
                  <a:pt x="2129876" y="1568307"/>
                  <a:pt x="2141621" y="1518290"/>
                  <a:pt x="2141621" y="1518290"/>
                </a:cubicBezTo>
                <a:cubicBezTo>
                  <a:pt x="2170713" y="1314634"/>
                  <a:pt x="2131783" y="1523741"/>
                  <a:pt x="2177716" y="1385943"/>
                </a:cubicBezTo>
                <a:cubicBezTo>
                  <a:pt x="2224366" y="1245994"/>
                  <a:pt x="2153324" y="1398631"/>
                  <a:pt x="2213810" y="1277659"/>
                </a:cubicBezTo>
                <a:cubicBezTo>
                  <a:pt x="2217821" y="1253596"/>
                  <a:pt x="2219925" y="1229136"/>
                  <a:pt x="2225842" y="1205469"/>
                </a:cubicBezTo>
                <a:cubicBezTo>
                  <a:pt x="2231994" y="1180862"/>
                  <a:pt x="2243231" y="1157751"/>
                  <a:pt x="2249905" y="1133280"/>
                </a:cubicBezTo>
                <a:cubicBezTo>
                  <a:pt x="2255286" y="1113551"/>
                  <a:pt x="2257926" y="1093175"/>
                  <a:pt x="2261937" y="1073122"/>
                </a:cubicBezTo>
                <a:cubicBezTo>
                  <a:pt x="2257926" y="968848"/>
                  <a:pt x="2256033" y="864472"/>
                  <a:pt x="2249905" y="760301"/>
                </a:cubicBezTo>
                <a:cubicBezTo>
                  <a:pt x="2248006" y="728023"/>
                  <a:pt x="2246381" y="695243"/>
                  <a:pt x="2237873" y="664048"/>
                </a:cubicBezTo>
                <a:cubicBezTo>
                  <a:pt x="2234068" y="650097"/>
                  <a:pt x="2220832" y="640594"/>
                  <a:pt x="2213810" y="627953"/>
                </a:cubicBezTo>
                <a:cubicBezTo>
                  <a:pt x="2113155" y="446772"/>
                  <a:pt x="2251425" y="662939"/>
                  <a:pt x="2117558" y="495606"/>
                </a:cubicBezTo>
                <a:cubicBezTo>
                  <a:pt x="2102949" y="477345"/>
                  <a:pt x="2095494" y="454156"/>
                  <a:pt x="2081463" y="435448"/>
                </a:cubicBezTo>
                <a:cubicBezTo>
                  <a:pt x="2071254" y="421836"/>
                  <a:pt x="2059214" y="409243"/>
                  <a:pt x="2045368" y="399353"/>
                </a:cubicBezTo>
                <a:cubicBezTo>
                  <a:pt x="2007283" y="372149"/>
                  <a:pt x="1922270" y="315658"/>
                  <a:pt x="1864895" y="291069"/>
                </a:cubicBezTo>
                <a:cubicBezTo>
                  <a:pt x="1853238" y="286073"/>
                  <a:pt x="1840832" y="283048"/>
                  <a:pt x="1828800" y="279038"/>
                </a:cubicBezTo>
                <a:cubicBezTo>
                  <a:pt x="1800162" y="259945"/>
                  <a:pt x="1761580" y="233396"/>
                  <a:pt x="1732547" y="218880"/>
                </a:cubicBezTo>
                <a:cubicBezTo>
                  <a:pt x="1721203" y="213208"/>
                  <a:pt x="1708484" y="210859"/>
                  <a:pt x="1696452" y="206848"/>
                </a:cubicBezTo>
                <a:cubicBezTo>
                  <a:pt x="1637660" y="148054"/>
                  <a:pt x="1686135" y="188920"/>
                  <a:pt x="1612231" y="146690"/>
                </a:cubicBezTo>
                <a:cubicBezTo>
                  <a:pt x="1599676" y="139516"/>
                  <a:pt x="1589428" y="128323"/>
                  <a:pt x="1576137" y="122627"/>
                </a:cubicBezTo>
                <a:cubicBezTo>
                  <a:pt x="1561266" y="116254"/>
                  <a:pt x="1478564" y="100706"/>
                  <a:pt x="1467852" y="98564"/>
                </a:cubicBezTo>
                <a:cubicBezTo>
                  <a:pt x="1441446" y="80960"/>
                  <a:pt x="1414164" y="60616"/>
                  <a:pt x="1383631" y="50438"/>
                </a:cubicBezTo>
                <a:cubicBezTo>
                  <a:pt x="1316859" y="28181"/>
                  <a:pt x="1230443" y="38406"/>
                  <a:pt x="1167063" y="38406"/>
                </a:cubicBez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070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8825" y="394154"/>
            <a:ext cx="5140638" cy="584976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Helvetica" pitchFamily="2" charset="0"/>
              </a:rPr>
              <a:t>What types of organizations, people and entities need to evaluate their social media strategy?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Helvetica" pitchFamily="2" charset="0"/>
              </a:rPr>
              <a:t>How can we use the 5 Cs to evaluate a social media strategy?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Helvetica" pitchFamily="2" charset="0"/>
              </a:rPr>
              <a:t>What social media strategy arguments might you need to address during an assessment?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Helvetica" pitchFamily="2" charset="0"/>
              </a:rPr>
              <a:t>What are some typical assessment gaffes?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98106" y="6248400"/>
            <a:ext cx="4438951" cy="365125"/>
          </a:xfrm>
        </p:spPr>
        <p:txBody>
          <a:bodyPr/>
          <a:lstStyle/>
          <a:p>
            <a:r>
              <a:rPr lang="en-US" sz="1000"/>
              <a:t>#5CsofSocial                   www.amazing-social.com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8548871-4836-6D42-A02E-0C2D7CDD9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559" y="5390926"/>
            <a:ext cx="987756" cy="104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06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9074" y="2213810"/>
            <a:ext cx="3200399" cy="2862045"/>
          </a:xfrm>
        </p:spPr>
        <p:txBody>
          <a:bodyPr>
            <a:noAutofit/>
          </a:bodyPr>
          <a:lstStyle/>
          <a:p>
            <a:pPr algn="l"/>
            <a:r>
              <a:rPr lang="en-US" sz="2400" dirty="0">
                <a:latin typeface="Helvetica" pitchFamily="2" charset="0"/>
              </a:rPr>
              <a:t>1. What types of organizations, people &amp; entities need to evaluate their social media strategy?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Helvetica" pitchFamily="2" charset="0"/>
              </a:rPr>
              <a:t>Organizations</a:t>
            </a:r>
          </a:p>
          <a:p>
            <a:pPr lvl="1">
              <a:buFont typeface="Wingdings" pitchFamily="2" charset="2"/>
              <a:buChar char="v"/>
            </a:pPr>
            <a:r>
              <a:rPr lang="en-US" sz="2800" dirty="0">
                <a:latin typeface="Helvetica" pitchFamily="2" charset="0"/>
              </a:rPr>
              <a:t>Profit</a:t>
            </a:r>
          </a:p>
          <a:p>
            <a:pPr lvl="1">
              <a:buFont typeface="Wingdings" pitchFamily="2" charset="2"/>
              <a:buChar char="v"/>
            </a:pPr>
            <a:r>
              <a:rPr lang="en-US" sz="2800" dirty="0">
                <a:latin typeface="Helvetica" pitchFamily="2" charset="0"/>
              </a:rPr>
              <a:t>Non-profit</a:t>
            </a:r>
          </a:p>
          <a:p>
            <a:r>
              <a:rPr lang="en-US" sz="2800" dirty="0">
                <a:latin typeface="Helvetica" pitchFamily="2" charset="0"/>
              </a:rPr>
              <a:t>Individuals</a:t>
            </a:r>
          </a:p>
          <a:p>
            <a:pPr lvl="1">
              <a:buFont typeface="Wingdings" pitchFamily="2" charset="2"/>
              <a:buChar char="v"/>
            </a:pPr>
            <a:r>
              <a:rPr lang="en-US" sz="2800" dirty="0">
                <a:latin typeface="Helvetica" pitchFamily="2" charset="0"/>
              </a:rPr>
              <a:t>Thought leaders</a:t>
            </a:r>
          </a:p>
          <a:p>
            <a:pPr lvl="1">
              <a:buFont typeface="Wingdings" pitchFamily="2" charset="2"/>
              <a:buChar char="v"/>
            </a:pPr>
            <a:r>
              <a:rPr lang="en-US" sz="2800" dirty="0">
                <a:latin typeface="Helvetica" pitchFamily="2" charset="0"/>
              </a:rPr>
              <a:t>Celebrities </a:t>
            </a:r>
          </a:p>
          <a:p>
            <a:r>
              <a:rPr lang="en-US" sz="2800" dirty="0">
                <a:latin typeface="Helvetica" pitchFamily="2" charset="0"/>
              </a:rPr>
              <a:t>Products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4" y="5231424"/>
            <a:ext cx="2618471" cy="1471248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493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9F7AE7-66B8-2D48-A4A7-0791649294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0" r="793"/>
          <a:stretch/>
        </p:blipFill>
        <p:spPr>
          <a:xfrm>
            <a:off x="3658856" y="985383"/>
            <a:ext cx="4991666" cy="4839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603504" y="2419899"/>
            <a:ext cx="290971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Helvetica" pitchFamily="2" charset="0"/>
              </a:rPr>
              <a:t>2. How can we use the 5 Cs to evaluate a social media strategy?</a:t>
            </a:r>
          </a:p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082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21646B-82AD-0C4F-82E0-9B3B07D87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586684" y="-623420"/>
            <a:ext cx="5923242" cy="8541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FEBDC5-2B76-A743-A2BC-19ABD4DB1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057" y="193111"/>
            <a:ext cx="1231729" cy="985384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804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043EA4-20AF-9D44-B32A-2A1224CF0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73871" y="-919218"/>
            <a:ext cx="5586693" cy="87395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BF7097-5E92-324B-9FF6-F9745E791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095" y="208907"/>
            <a:ext cx="1490660" cy="1192528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600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361E868-BED7-9A4E-B568-27C1628E5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151" y="536019"/>
            <a:ext cx="5495707" cy="569104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03504" y="2408951"/>
            <a:ext cx="27026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Helvetica" pitchFamily="2" charset="0"/>
              </a:rPr>
              <a:t>3. What social media strategy arguments might you need to address during an assessment?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540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D60A79-C0BA-9E40-B360-16B8AB73E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322096"/>
            <a:ext cx="2823100" cy="2502568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FFFFFF"/>
                </a:solidFill>
                <a:latin typeface="Helvetica" pitchFamily="2" charset="0"/>
              </a:rPr>
              <a:t>4. What are some typical assessment gaffes?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9D898A6-A789-7644-94D0-290DDDAAA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6604" y="1062025"/>
            <a:ext cx="4791967" cy="505143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Helvetica" pitchFamily="2" charset="0"/>
              </a:rPr>
              <a:t>Focusing on only one or a few metrics</a:t>
            </a:r>
          </a:p>
          <a:p>
            <a:endParaRPr lang="en-US" sz="2400" dirty="0"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Neglecting to identify underlying actionable issues</a:t>
            </a:r>
          </a:p>
          <a:p>
            <a:endParaRPr lang="en-US" sz="2400" dirty="0"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Failing to take the situation into account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FAAFFE1-A468-8043-BAC6-81ACDD9C2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#5CsofSocial                   www.amazing-social.com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368" y="141314"/>
            <a:ext cx="1431203" cy="148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67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10B6F4"/>
      </a:accent1>
      <a:accent2>
        <a:srgbClr val="3C78C3"/>
      </a:accent2>
      <a:accent3>
        <a:srgbClr val="9F52D0"/>
      </a:accent3>
      <a:accent4>
        <a:srgbClr val="D64198"/>
      </a:accent4>
      <a:accent5>
        <a:srgbClr val="DA2228"/>
      </a:accent5>
      <a:accent6>
        <a:srgbClr val="F18318"/>
      </a:accent6>
      <a:hlink>
        <a:srgbClr val="38DDEC"/>
      </a:hlink>
      <a:folHlink>
        <a:srgbClr val="A8DEE8"/>
      </a:folHlink>
    </a:clrScheme>
    <a:fontScheme name="Atla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tlas" id="{5156B0E4-0EB1-49FE-A26B-15F6F698AEC6}" vid="{C0CB9708-C445-4049-9D7F-4C8684E69AF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1760</TotalTime>
  <Words>294</Words>
  <Application>Microsoft Macintosh PowerPoint</Application>
  <PresentationFormat>On-screen Show (4:3)</PresentationFormat>
  <Paragraphs>57</Paragraphs>
  <Slides>11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Theme</vt:lpstr>
      <vt:lpstr>Developing the Assessment Protocol</vt:lpstr>
      <vt:lpstr>Part III: Assessing results</vt:lpstr>
      <vt:lpstr>Agenda</vt:lpstr>
      <vt:lpstr>1. What types of organizations, people &amp; entities need to evaluate their social media strategy?</vt:lpstr>
      <vt:lpstr>PowerPoint Presentation</vt:lpstr>
      <vt:lpstr>PowerPoint Presentation</vt:lpstr>
      <vt:lpstr>PowerPoint Presentation</vt:lpstr>
      <vt:lpstr>PowerPoint Presentation</vt:lpstr>
      <vt:lpstr>4. What are some typical assessment gaffes?</vt:lpstr>
      <vt:lpstr>The 5 Cs of Social</vt:lpstr>
      <vt:lpstr>PowerPoint Presentation</vt:lpstr>
    </vt:vector>
  </TitlesOfParts>
  <Company>Metacomm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Strategies</dc:title>
  <dc:creator>Phillip G Clampitt</dc:creator>
  <cp:lastModifiedBy>Phil Clampitt</cp:lastModifiedBy>
  <cp:revision>163</cp:revision>
  <dcterms:created xsi:type="dcterms:W3CDTF">2013-08-30T13:24:14Z</dcterms:created>
  <dcterms:modified xsi:type="dcterms:W3CDTF">2018-04-05T02:09:48Z</dcterms:modified>
</cp:coreProperties>
</file>