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Lst>
  <p:notesMasterIdLst>
    <p:notesMasterId r:id="rId24"/>
  </p:notesMasterIdLst>
  <p:handoutMasterIdLst>
    <p:handoutMasterId r:id="rId25"/>
  </p:handoutMasterIdLst>
  <p:sldIdLst>
    <p:sldId id="256" r:id="rId2"/>
    <p:sldId id="288" r:id="rId3"/>
    <p:sldId id="258" r:id="rId4"/>
    <p:sldId id="289" r:id="rId5"/>
    <p:sldId id="282" r:id="rId6"/>
    <p:sldId id="283" r:id="rId7"/>
    <p:sldId id="294" r:id="rId8"/>
    <p:sldId id="301" r:id="rId9"/>
    <p:sldId id="295" r:id="rId10"/>
    <p:sldId id="296" r:id="rId11"/>
    <p:sldId id="297" r:id="rId12"/>
    <p:sldId id="298" r:id="rId13"/>
    <p:sldId id="299" r:id="rId14"/>
    <p:sldId id="300" r:id="rId15"/>
    <p:sldId id="290" r:id="rId16"/>
    <p:sldId id="293" r:id="rId17"/>
    <p:sldId id="285" r:id="rId18"/>
    <p:sldId id="302" r:id="rId19"/>
    <p:sldId id="286" r:id="rId20"/>
    <p:sldId id="287" r:id="rId21"/>
    <p:sldId id="291" r:id="rId22"/>
    <p:sldId id="292"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EE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034"/>
    <p:restoredTop sz="94643"/>
  </p:normalViewPr>
  <p:slideViewPr>
    <p:cSldViewPr snapToGrid="0" snapToObjects="1">
      <p:cViewPr varScale="1">
        <p:scale>
          <a:sx n="120" d="100"/>
          <a:sy n="120" d="100"/>
        </p:scale>
        <p:origin x="960" y="176"/>
      </p:cViewPr>
      <p:guideLst>
        <p:guide orient="horz" pos="2160"/>
        <p:guide pos="2880"/>
      </p:guideLst>
    </p:cSldViewPr>
  </p:slideViewPr>
  <p:notesTextViewPr>
    <p:cViewPr>
      <p:scale>
        <a:sx n="100" d="100"/>
        <a:sy n="100" d="100"/>
      </p:scale>
      <p:origin x="0" y="0"/>
    </p:cViewPr>
  </p:notesTextViewPr>
  <p:sorterViewPr>
    <p:cViewPr>
      <p:scale>
        <a:sx n="137" d="100"/>
        <a:sy n="137"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2AD0F42-4C2E-C843-ADF0-DF2733A59B3E}" type="datetimeFigureOut">
              <a:rPr lang="en-US" smtClean="0"/>
              <a:t>4/10/18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1E661AD-AC28-D540-99B8-04E0CE63C5B6}" type="slidenum">
              <a:rPr lang="en-US" smtClean="0"/>
              <a:t>‹#›</a:t>
            </a:fld>
            <a:endParaRPr lang="en-US"/>
          </a:p>
        </p:txBody>
      </p:sp>
    </p:spTree>
    <p:extLst>
      <p:ext uri="{BB962C8B-B14F-4D97-AF65-F5344CB8AC3E}">
        <p14:creationId xmlns:p14="http://schemas.microsoft.com/office/powerpoint/2010/main" val="98092105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681B13-F4D0-674F-8AEF-66B21DC00605}" type="datetimeFigureOut">
              <a:rPr lang="en-US" smtClean="0"/>
              <a:t>4/10/18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07E149-BA54-6A44-9D09-0719474BDC4B}" type="slidenum">
              <a:rPr lang="en-US" smtClean="0"/>
              <a:t>‹#›</a:t>
            </a:fld>
            <a:endParaRPr lang="en-US"/>
          </a:p>
        </p:txBody>
      </p:sp>
    </p:spTree>
    <p:extLst>
      <p:ext uri="{BB962C8B-B14F-4D97-AF65-F5344CB8AC3E}">
        <p14:creationId xmlns:p14="http://schemas.microsoft.com/office/powerpoint/2010/main" val="45979924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07E149-BA54-6A44-9D09-0719474BDC4B}" type="slidenum">
              <a:rPr lang="en-US" smtClean="0"/>
              <a:t>5</a:t>
            </a:fld>
            <a:endParaRPr lang="en-US"/>
          </a:p>
        </p:txBody>
      </p:sp>
    </p:spTree>
    <p:extLst>
      <p:ext uri="{BB962C8B-B14F-4D97-AF65-F5344CB8AC3E}">
        <p14:creationId xmlns:p14="http://schemas.microsoft.com/office/powerpoint/2010/main" val="1986078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let’s see if this qualifies as a “major blunder”</a:t>
            </a:r>
            <a:r>
              <a:rPr lang="is-IS" baseline="0" dirty="0"/>
              <a:t>…</a:t>
            </a:r>
          </a:p>
          <a:p>
            <a:endParaRPr lang="is-IS" baseline="0" dirty="0"/>
          </a:p>
          <a:p>
            <a:r>
              <a:rPr lang="en-US" baseline="0" dirty="0"/>
              <a:t>H</a:t>
            </a:r>
            <a:r>
              <a:rPr lang="is-IS" baseline="0" dirty="0"/>
              <a:t>ere you have a cosmetics company trying to promote it’s skin-lightening products – they sent out a tweet and an accompanying video of the actress on the left proclaiming how her white skin helped her to be successful</a:t>
            </a:r>
          </a:p>
          <a:p>
            <a:endParaRPr lang="is-IS" baseline="0" dirty="0"/>
          </a:p>
          <a:p>
            <a:r>
              <a:rPr lang="is-IS" baseline="0" dirty="0"/>
              <a:t>I think you’d agree that This kind of blunder is hard to defend on any level</a:t>
            </a:r>
            <a:endParaRPr lang="en-US" dirty="0"/>
          </a:p>
        </p:txBody>
      </p:sp>
      <p:sp>
        <p:nvSpPr>
          <p:cNvPr id="4" name="Slide Number Placeholder 3"/>
          <p:cNvSpPr>
            <a:spLocks noGrp="1"/>
          </p:cNvSpPr>
          <p:nvPr>
            <p:ph type="sldNum" sz="quarter" idx="10"/>
          </p:nvPr>
        </p:nvSpPr>
        <p:spPr/>
        <p:txBody>
          <a:bodyPr/>
          <a:lstStyle/>
          <a:p>
            <a:fld id="{88283BBC-3A09-43A5-B6E1-28B2FEB13FF3}" type="slidenum">
              <a:rPr lang="en-US" smtClean="0"/>
              <a:t>8</a:t>
            </a:fld>
            <a:endParaRPr lang="en-US"/>
          </a:p>
        </p:txBody>
      </p:sp>
    </p:spTree>
    <p:extLst>
      <p:ext uri="{BB962C8B-B14F-4D97-AF65-F5344CB8AC3E}">
        <p14:creationId xmlns:p14="http://schemas.microsoft.com/office/powerpoint/2010/main" val="3864461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Munoz was named “Communicator of the Year” one month before the “event”</a:t>
            </a:r>
          </a:p>
        </p:txBody>
      </p:sp>
      <p:sp>
        <p:nvSpPr>
          <p:cNvPr id="4" name="Slide Number Placeholder 3"/>
          <p:cNvSpPr>
            <a:spLocks noGrp="1"/>
          </p:cNvSpPr>
          <p:nvPr>
            <p:ph type="sldNum" sz="quarter" idx="10"/>
          </p:nvPr>
        </p:nvSpPr>
        <p:spPr/>
        <p:txBody>
          <a:bodyPr/>
          <a:lstStyle/>
          <a:p>
            <a:fld id="{D707E149-BA54-6A44-9D09-0719474BDC4B}" type="slidenum">
              <a:rPr lang="en-US" smtClean="0"/>
              <a:t>10</a:t>
            </a:fld>
            <a:endParaRPr lang="en-US"/>
          </a:p>
        </p:txBody>
      </p:sp>
    </p:spTree>
    <p:extLst>
      <p:ext uri="{BB962C8B-B14F-4D97-AF65-F5344CB8AC3E}">
        <p14:creationId xmlns:p14="http://schemas.microsoft.com/office/powerpoint/2010/main" val="4166656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United should have had a better social media triage system like this one</a:t>
            </a:r>
          </a:p>
        </p:txBody>
      </p:sp>
      <p:sp>
        <p:nvSpPr>
          <p:cNvPr id="4" name="Slide Number Placeholder 3"/>
          <p:cNvSpPr>
            <a:spLocks noGrp="1"/>
          </p:cNvSpPr>
          <p:nvPr>
            <p:ph type="sldNum" sz="quarter" idx="10"/>
          </p:nvPr>
        </p:nvSpPr>
        <p:spPr/>
        <p:txBody>
          <a:bodyPr/>
          <a:lstStyle/>
          <a:p>
            <a:fld id="{D707E149-BA54-6A44-9D09-0719474BDC4B}" type="slidenum">
              <a:rPr lang="en-US" smtClean="0"/>
              <a:t>14</a:t>
            </a:fld>
            <a:endParaRPr lang="en-US"/>
          </a:p>
        </p:txBody>
      </p:sp>
    </p:spTree>
    <p:extLst>
      <p:ext uri="{BB962C8B-B14F-4D97-AF65-F5344CB8AC3E}">
        <p14:creationId xmlns:p14="http://schemas.microsoft.com/office/powerpoint/2010/main" val="1200127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07E149-BA54-6A44-9D09-0719474BDC4B}" type="slidenum">
              <a:rPr lang="en-US" smtClean="0"/>
              <a:t>15</a:t>
            </a:fld>
            <a:endParaRPr lang="en-US"/>
          </a:p>
        </p:txBody>
      </p:sp>
    </p:spTree>
    <p:extLst>
      <p:ext uri="{BB962C8B-B14F-4D97-AF65-F5344CB8AC3E}">
        <p14:creationId xmlns:p14="http://schemas.microsoft.com/office/powerpoint/2010/main" val="237280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07E149-BA54-6A44-9D09-0719474BDC4B}" type="slidenum">
              <a:rPr lang="en-US" smtClean="0"/>
              <a:t>19</a:t>
            </a:fld>
            <a:endParaRPr lang="en-US"/>
          </a:p>
        </p:txBody>
      </p:sp>
    </p:spTree>
    <p:extLst>
      <p:ext uri="{BB962C8B-B14F-4D97-AF65-F5344CB8AC3E}">
        <p14:creationId xmlns:p14="http://schemas.microsoft.com/office/powerpoint/2010/main" val="3453900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07E149-BA54-6A44-9D09-0719474BDC4B}" type="slidenum">
              <a:rPr lang="en-US" smtClean="0"/>
              <a:t>20</a:t>
            </a:fld>
            <a:endParaRPr lang="en-US"/>
          </a:p>
        </p:txBody>
      </p:sp>
    </p:spTree>
    <p:extLst>
      <p:ext uri="{BB962C8B-B14F-4D97-AF65-F5344CB8AC3E}">
        <p14:creationId xmlns:p14="http://schemas.microsoft.com/office/powerpoint/2010/main" val="2174034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5" name="Shape 11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16" name="Shape 116"/>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4843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247255" y="-59376"/>
            <a:ext cx="9386888"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xmlns="">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xmlns="">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grpSp>
      <p:grpSp>
        <p:nvGrpSpPr>
          <p:cNvPr id="9" name="Group 8"/>
          <p:cNvGrpSpPr/>
          <p:nvPr/>
        </p:nvGrpSpPr>
        <p:grpSpPr>
          <a:xfrm>
            <a:off x="1251974" y="1186492"/>
            <a:ext cx="6636259"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319428" y="2075513"/>
            <a:ext cx="6509936"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319428" y="3906275"/>
            <a:ext cx="6505070"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03504" y="320040"/>
            <a:ext cx="2743200" cy="320040"/>
          </a:xfrm>
        </p:spPr>
        <p:txBody>
          <a:bodyPr vert="horz" lIns="91440" tIns="45720" rIns="91440" bIns="45720" rtlCol="0" anchor="ctr"/>
          <a:lstStyle>
            <a:lvl1pPr>
              <a:defRPr lang="en-US"/>
            </a:lvl1pPr>
          </a:lstStyle>
          <a:p>
            <a:fld id="{5CD4C4AF-396B-E949-A082-8100B92D3F61}" type="datetime1">
              <a:rPr lang="en-US" smtClean="0"/>
              <a:t>4/10/18</a:t>
            </a:fld>
            <a:endParaRPr lang="en-US"/>
          </a:p>
        </p:txBody>
      </p:sp>
      <p:sp>
        <p:nvSpPr>
          <p:cNvPr id="5" name="Footer Placeholder 4"/>
          <p:cNvSpPr>
            <a:spLocks noGrp="1"/>
          </p:cNvSpPr>
          <p:nvPr>
            <p:ph type="ftr" sz="quarter" idx="11"/>
          </p:nvPr>
        </p:nvSpPr>
        <p:spPr>
          <a:xfrm>
            <a:off x="603504" y="6227064"/>
            <a:ext cx="7941564" cy="320040"/>
          </a:xfrm>
        </p:spPr>
        <p:txBody>
          <a:bodyPr/>
          <a:lstStyle>
            <a:lvl1pPr algn="ctr">
              <a:defRPr/>
            </a:lvl1pPr>
          </a:lstStyle>
          <a:p>
            <a:r>
              <a:rPr lang="en-US"/>
              <a:t>www.amazing-social.com                  #5CsofSocial</a:t>
            </a:r>
          </a:p>
        </p:txBody>
      </p:sp>
      <p:sp>
        <p:nvSpPr>
          <p:cNvPr id="6" name="Slide Number Placeholder 5"/>
          <p:cNvSpPr>
            <a:spLocks noGrp="1"/>
          </p:cNvSpPr>
          <p:nvPr>
            <p:ph type="sldNum" sz="quarter" idx="12"/>
          </p:nvPr>
        </p:nvSpPr>
        <p:spPr>
          <a:xfrm>
            <a:off x="7852410" y="320040"/>
            <a:ext cx="685800" cy="320040"/>
          </a:xfrm>
        </p:spPr>
        <p:txBody>
          <a:bodyPr/>
          <a:lstStyle/>
          <a:p>
            <a:fld id="{57AF16DE-A0D5-4438-950F-5B1E159C2C28}" type="slidenum">
              <a:rPr lang="en-US" smtClean="0"/>
              <a:t>‹#›</a:t>
            </a:fld>
            <a:endParaRPr lang="en-US"/>
          </a:p>
        </p:txBody>
      </p:sp>
    </p:spTree>
    <p:extLst>
      <p:ext uri="{BB962C8B-B14F-4D97-AF65-F5344CB8AC3E}">
        <p14:creationId xmlns:p14="http://schemas.microsoft.com/office/powerpoint/2010/main" val="3495986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313135" y="0"/>
            <a:ext cx="9438086"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xmlns="">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xmlns="">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grpSp>
      <p:grpSp>
        <p:nvGrpSpPr>
          <p:cNvPr id="22" name="Group 21"/>
          <p:cNvGrpSpPr/>
          <p:nvPr/>
        </p:nvGrpSpPr>
        <p:grpSpPr>
          <a:xfrm>
            <a:off x="600110" y="1699589"/>
            <a:ext cx="2755857"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6" y="2349929"/>
            <a:ext cx="2625897"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3832489" y="794719"/>
            <a:ext cx="4706276"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D7D534-FC46-DA4C-A1EC-1ABBD092E086}" type="datetime1">
              <a:rPr lang="en-US" smtClean="0"/>
              <a:t>4/10/18</a:t>
            </a:fld>
            <a:endParaRPr lang="en-US"/>
          </a:p>
        </p:txBody>
      </p:sp>
      <p:sp>
        <p:nvSpPr>
          <p:cNvPr id="5" name="Footer Placeholder 4"/>
          <p:cNvSpPr>
            <a:spLocks noGrp="1"/>
          </p:cNvSpPr>
          <p:nvPr>
            <p:ph type="ftr" sz="quarter" idx="11"/>
          </p:nvPr>
        </p:nvSpPr>
        <p:spPr/>
        <p:txBody>
          <a:bodyPr/>
          <a:lstStyle/>
          <a:p>
            <a:r>
              <a:rPr lang="en-US"/>
              <a:t>www.amazing-social.com                  #5CsofSocial</a:t>
            </a:r>
          </a:p>
        </p:txBody>
      </p:sp>
      <p:sp>
        <p:nvSpPr>
          <p:cNvPr id="6" name="Slide Number Placeholder 5"/>
          <p:cNvSpPr>
            <a:spLocks noGrp="1"/>
          </p:cNvSpPr>
          <p:nvPr>
            <p:ph type="sldNum" sz="quarter" idx="12"/>
          </p:nvPr>
        </p:nvSpPr>
        <p:spPr/>
        <p:txBody>
          <a:bodyPr/>
          <a:lstStyle/>
          <a:p>
            <a:fld id="{57AF16DE-A0D5-4438-950F-5B1E159C2C28}" type="slidenum">
              <a:rPr lang="en-US" smtClean="0"/>
              <a:t>‹#›</a:t>
            </a:fld>
            <a:endParaRPr lang="en-US"/>
          </a:p>
        </p:txBody>
      </p:sp>
    </p:spTree>
    <p:extLst>
      <p:ext uri="{BB962C8B-B14F-4D97-AF65-F5344CB8AC3E}">
        <p14:creationId xmlns:p14="http://schemas.microsoft.com/office/powerpoint/2010/main" val="2469644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1" y="0"/>
            <a:ext cx="9438086"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xmlns="">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xmlns="">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grpSp>
      <p:grpSp>
        <p:nvGrpSpPr>
          <p:cNvPr id="22" name="Group 21"/>
          <p:cNvGrpSpPr/>
          <p:nvPr/>
        </p:nvGrpSpPr>
        <p:grpSpPr>
          <a:xfrm>
            <a:off x="5789213" y="1699589"/>
            <a:ext cx="2755857"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5855578" y="2349925"/>
            <a:ext cx="2625896"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2064" y="798453"/>
            <a:ext cx="4701467" cy="5257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3504" y="320040"/>
            <a:ext cx="2743200" cy="320040"/>
          </a:xfrm>
        </p:spPr>
        <p:txBody>
          <a:bodyPr/>
          <a:lstStyle/>
          <a:p>
            <a:fld id="{C25E1DF3-1BD8-1B4D-8606-B1E5982D5706}" type="datetime1">
              <a:rPr lang="en-US" smtClean="0"/>
              <a:t>4/10/18</a:t>
            </a:fld>
            <a:endParaRPr lang="en-US"/>
          </a:p>
        </p:txBody>
      </p:sp>
      <p:sp>
        <p:nvSpPr>
          <p:cNvPr id="5" name="Footer Placeholder 4"/>
          <p:cNvSpPr>
            <a:spLocks noGrp="1"/>
          </p:cNvSpPr>
          <p:nvPr>
            <p:ph type="ftr" sz="quarter" idx="11"/>
          </p:nvPr>
        </p:nvSpPr>
        <p:spPr>
          <a:xfrm>
            <a:off x="603504" y="6227064"/>
            <a:ext cx="7941564" cy="320040"/>
          </a:xfrm>
        </p:spPr>
        <p:txBody>
          <a:bodyPr/>
          <a:lstStyle/>
          <a:p>
            <a:r>
              <a:rPr lang="en-US"/>
              <a:t>www.amazing-social.com                  #5CsofSocial</a:t>
            </a:r>
          </a:p>
        </p:txBody>
      </p:sp>
      <p:sp>
        <p:nvSpPr>
          <p:cNvPr id="6" name="Slide Number Placeholder 5"/>
          <p:cNvSpPr>
            <a:spLocks noGrp="1"/>
          </p:cNvSpPr>
          <p:nvPr>
            <p:ph type="sldNum" sz="quarter" idx="12"/>
          </p:nvPr>
        </p:nvSpPr>
        <p:spPr>
          <a:xfrm>
            <a:off x="7852410" y="320040"/>
            <a:ext cx="685800" cy="320040"/>
          </a:xfrm>
        </p:spPr>
        <p:txBody>
          <a:bodyPr/>
          <a:lstStyle/>
          <a:p>
            <a:fld id="{57AF16DE-A0D5-4438-950F-5B1E159C2C28}" type="slidenum">
              <a:rPr lang="en-US" smtClean="0"/>
              <a:t>‹#›</a:t>
            </a:fld>
            <a:endParaRPr lang="en-US"/>
          </a:p>
        </p:txBody>
      </p:sp>
    </p:spTree>
    <p:extLst>
      <p:ext uri="{BB962C8B-B14F-4D97-AF65-F5344CB8AC3E}">
        <p14:creationId xmlns:p14="http://schemas.microsoft.com/office/powerpoint/2010/main" val="3357477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313135" y="0"/>
            <a:ext cx="9438086"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xmlns="">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xmlns="">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grpSp>
      <p:grpSp>
        <p:nvGrpSpPr>
          <p:cNvPr id="27" name="Group 26"/>
          <p:cNvGrpSpPr/>
          <p:nvPr/>
        </p:nvGrpSpPr>
        <p:grpSpPr>
          <a:xfrm>
            <a:off x="600110" y="1699589"/>
            <a:ext cx="2755857"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5" y="2349925"/>
            <a:ext cx="2624234"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8840" y="803186"/>
            <a:ext cx="4711405"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256F03-BA27-1949-8540-AB2BBA8FB16D}" type="datetime1">
              <a:rPr lang="en-US" smtClean="0"/>
              <a:t>4/10/18</a:t>
            </a:fld>
            <a:endParaRPr lang="en-US"/>
          </a:p>
        </p:txBody>
      </p:sp>
      <p:sp>
        <p:nvSpPr>
          <p:cNvPr id="5" name="Footer Placeholder 4"/>
          <p:cNvSpPr>
            <a:spLocks noGrp="1"/>
          </p:cNvSpPr>
          <p:nvPr>
            <p:ph type="ftr" sz="quarter" idx="11"/>
          </p:nvPr>
        </p:nvSpPr>
        <p:spPr/>
        <p:txBody>
          <a:bodyPr/>
          <a:lstStyle/>
          <a:p>
            <a:r>
              <a:rPr lang="en-US"/>
              <a:t>www.amazing-social.com                  #5CsofSocial</a:t>
            </a:r>
          </a:p>
        </p:txBody>
      </p:sp>
      <p:sp>
        <p:nvSpPr>
          <p:cNvPr id="6" name="Slide Number Placeholder 5"/>
          <p:cNvSpPr>
            <a:spLocks noGrp="1"/>
          </p:cNvSpPr>
          <p:nvPr>
            <p:ph type="sldNum" sz="quarter" idx="12"/>
          </p:nvPr>
        </p:nvSpPr>
        <p:spPr/>
        <p:txBody>
          <a:bodyPr/>
          <a:lstStyle/>
          <a:p>
            <a:fld id="{57AF16DE-A0D5-4438-950F-5B1E159C2C28}" type="slidenum">
              <a:rPr lang="en-US" smtClean="0"/>
              <a:t>‹#›</a:t>
            </a:fld>
            <a:endParaRPr lang="en-US"/>
          </a:p>
        </p:txBody>
      </p:sp>
    </p:spTree>
    <p:extLst>
      <p:ext uri="{BB962C8B-B14F-4D97-AF65-F5344CB8AC3E}">
        <p14:creationId xmlns:p14="http://schemas.microsoft.com/office/powerpoint/2010/main" val="761851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247255" y="-59376"/>
            <a:ext cx="9386888"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xmlns="">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xmlns="">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grpSp>
      <p:grpSp>
        <p:nvGrpSpPr>
          <p:cNvPr id="9" name="Group 8"/>
          <p:cNvGrpSpPr/>
          <p:nvPr/>
        </p:nvGrpSpPr>
        <p:grpSpPr>
          <a:xfrm>
            <a:off x="2444663" y="1186492"/>
            <a:ext cx="4249609"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2508162" y="2074730"/>
            <a:ext cx="4117668"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2508166" y="3846851"/>
            <a:ext cx="4117667"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3504" y="320040"/>
            <a:ext cx="2743200" cy="320040"/>
          </a:xfrm>
        </p:spPr>
        <p:txBody>
          <a:bodyPr/>
          <a:lstStyle/>
          <a:p>
            <a:fld id="{8A07CEC5-9396-9746-BEA9-76F536FDCC2D}" type="datetime1">
              <a:rPr lang="en-US" smtClean="0"/>
              <a:t>4/10/18</a:t>
            </a:fld>
            <a:endParaRPr lang="en-US"/>
          </a:p>
        </p:txBody>
      </p:sp>
      <p:sp>
        <p:nvSpPr>
          <p:cNvPr id="5" name="Footer Placeholder 4"/>
          <p:cNvSpPr>
            <a:spLocks noGrp="1"/>
          </p:cNvSpPr>
          <p:nvPr>
            <p:ph type="ftr" sz="quarter" idx="11"/>
          </p:nvPr>
        </p:nvSpPr>
        <p:spPr>
          <a:xfrm>
            <a:off x="603504" y="6227064"/>
            <a:ext cx="7941564" cy="320040"/>
          </a:xfrm>
        </p:spPr>
        <p:txBody>
          <a:bodyPr/>
          <a:lstStyle>
            <a:lvl1pPr algn="ctr">
              <a:defRPr/>
            </a:lvl1pPr>
          </a:lstStyle>
          <a:p>
            <a:r>
              <a:rPr lang="en-US"/>
              <a:t>www.amazing-social.com                  #5CsofSocial</a:t>
            </a:r>
          </a:p>
        </p:txBody>
      </p:sp>
      <p:sp>
        <p:nvSpPr>
          <p:cNvPr id="6" name="Slide Number Placeholder 5"/>
          <p:cNvSpPr>
            <a:spLocks noGrp="1"/>
          </p:cNvSpPr>
          <p:nvPr>
            <p:ph type="sldNum" sz="quarter" idx="12"/>
          </p:nvPr>
        </p:nvSpPr>
        <p:spPr>
          <a:xfrm>
            <a:off x="7852410" y="320040"/>
            <a:ext cx="685800" cy="320040"/>
          </a:xfrm>
        </p:spPr>
        <p:txBody>
          <a:bodyPr/>
          <a:lstStyle/>
          <a:p>
            <a:fld id="{57AF16DE-A0D5-4438-950F-5B1E159C2C28}" type="slidenum">
              <a:rPr lang="en-US" smtClean="0"/>
              <a:t>‹#›</a:t>
            </a:fld>
            <a:endParaRPr lang="en-US"/>
          </a:p>
        </p:txBody>
      </p:sp>
    </p:spTree>
    <p:extLst>
      <p:ext uri="{BB962C8B-B14F-4D97-AF65-F5344CB8AC3E}">
        <p14:creationId xmlns:p14="http://schemas.microsoft.com/office/powerpoint/2010/main" val="2499536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313135" y="0"/>
            <a:ext cx="9438086"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xmlns="">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xmlns="">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grpSp>
      <p:grpSp>
        <p:nvGrpSpPr>
          <p:cNvPr id="59" name="Group 58"/>
          <p:cNvGrpSpPr/>
          <p:nvPr/>
        </p:nvGrpSpPr>
        <p:grpSpPr>
          <a:xfrm>
            <a:off x="600110" y="1699589"/>
            <a:ext cx="2755857"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2" y="2339673"/>
            <a:ext cx="2625621"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840663" y="803191"/>
            <a:ext cx="4702193" cy="238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38839" y="3672162"/>
            <a:ext cx="4704017" cy="2383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3504" y="320040"/>
            <a:ext cx="2743200" cy="320040"/>
          </a:xfrm>
        </p:spPr>
        <p:txBody>
          <a:bodyPr/>
          <a:lstStyle/>
          <a:p>
            <a:fld id="{D902002A-4B17-AF4B-B06F-2EE4BF4049B4}" type="datetime1">
              <a:rPr lang="en-US" smtClean="0"/>
              <a:t>4/10/18</a:t>
            </a:fld>
            <a:endParaRPr lang="en-US"/>
          </a:p>
        </p:txBody>
      </p:sp>
      <p:sp>
        <p:nvSpPr>
          <p:cNvPr id="6" name="Footer Placeholder 5"/>
          <p:cNvSpPr>
            <a:spLocks noGrp="1"/>
          </p:cNvSpPr>
          <p:nvPr>
            <p:ph type="ftr" sz="quarter" idx="11"/>
          </p:nvPr>
        </p:nvSpPr>
        <p:spPr>
          <a:xfrm>
            <a:off x="603504" y="6227064"/>
            <a:ext cx="7941564" cy="320040"/>
          </a:xfrm>
        </p:spPr>
        <p:txBody>
          <a:bodyPr/>
          <a:lstStyle/>
          <a:p>
            <a:r>
              <a:rPr lang="en-US"/>
              <a:t>www.amazing-social.com                  #5CsofSocial</a:t>
            </a:r>
          </a:p>
        </p:txBody>
      </p:sp>
      <p:sp>
        <p:nvSpPr>
          <p:cNvPr id="7" name="Slide Number Placeholder 6"/>
          <p:cNvSpPr>
            <a:spLocks noGrp="1"/>
          </p:cNvSpPr>
          <p:nvPr>
            <p:ph type="sldNum" sz="quarter" idx="12"/>
          </p:nvPr>
        </p:nvSpPr>
        <p:spPr>
          <a:xfrm>
            <a:off x="7852410" y="320040"/>
            <a:ext cx="685800" cy="320040"/>
          </a:xfrm>
        </p:spPr>
        <p:txBody>
          <a:bodyPr/>
          <a:lstStyle/>
          <a:p>
            <a:fld id="{57AF16DE-A0D5-4438-950F-5B1E159C2C28}" type="slidenum">
              <a:rPr lang="en-US" smtClean="0"/>
              <a:t>‹#›</a:t>
            </a:fld>
            <a:endParaRPr lang="en-US"/>
          </a:p>
        </p:txBody>
      </p:sp>
    </p:spTree>
    <p:extLst>
      <p:ext uri="{BB962C8B-B14F-4D97-AF65-F5344CB8AC3E}">
        <p14:creationId xmlns:p14="http://schemas.microsoft.com/office/powerpoint/2010/main" val="3891560938"/>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313135" y="0"/>
            <a:ext cx="9438086"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xmlns="">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xmlns="">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grpSp>
      <p:grpSp>
        <p:nvGrpSpPr>
          <p:cNvPr id="61" name="Group 60"/>
          <p:cNvGrpSpPr/>
          <p:nvPr/>
        </p:nvGrpSpPr>
        <p:grpSpPr>
          <a:xfrm>
            <a:off x="600110" y="1699589"/>
            <a:ext cx="2755857"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752" y="2363919"/>
            <a:ext cx="2625621"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43853" y="803185"/>
            <a:ext cx="4698816"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43983" y="1488994"/>
            <a:ext cx="4698263" cy="1696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38989" y="3665887"/>
            <a:ext cx="4698311"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38835" y="4351687"/>
            <a:ext cx="4699191" cy="170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03504" y="320040"/>
            <a:ext cx="2743200" cy="320040"/>
          </a:xfrm>
        </p:spPr>
        <p:txBody>
          <a:bodyPr/>
          <a:lstStyle/>
          <a:p>
            <a:fld id="{048F27AF-440A-4446-9B37-33B00F3B25F3}" type="datetime1">
              <a:rPr lang="en-US" smtClean="0"/>
              <a:t>4/10/18</a:t>
            </a:fld>
            <a:endParaRPr lang="en-US"/>
          </a:p>
        </p:txBody>
      </p:sp>
      <p:sp>
        <p:nvSpPr>
          <p:cNvPr id="8" name="Footer Placeholder 7"/>
          <p:cNvSpPr>
            <a:spLocks noGrp="1"/>
          </p:cNvSpPr>
          <p:nvPr>
            <p:ph type="ftr" sz="quarter" idx="11"/>
          </p:nvPr>
        </p:nvSpPr>
        <p:spPr>
          <a:xfrm>
            <a:off x="603504" y="6227064"/>
            <a:ext cx="7941564" cy="320040"/>
          </a:xfrm>
        </p:spPr>
        <p:txBody>
          <a:bodyPr/>
          <a:lstStyle/>
          <a:p>
            <a:r>
              <a:rPr lang="en-US"/>
              <a:t>www.amazing-social.com                  #5CsofSocial</a:t>
            </a:r>
          </a:p>
        </p:txBody>
      </p:sp>
      <p:sp>
        <p:nvSpPr>
          <p:cNvPr id="9" name="Slide Number Placeholder 8"/>
          <p:cNvSpPr>
            <a:spLocks noGrp="1"/>
          </p:cNvSpPr>
          <p:nvPr>
            <p:ph type="sldNum" sz="quarter" idx="12"/>
          </p:nvPr>
        </p:nvSpPr>
        <p:spPr>
          <a:xfrm>
            <a:off x="7852410" y="320040"/>
            <a:ext cx="685800" cy="320040"/>
          </a:xfrm>
        </p:spPr>
        <p:txBody>
          <a:bodyPr/>
          <a:lstStyle/>
          <a:p>
            <a:fld id="{57AF16DE-A0D5-4438-950F-5B1E159C2C28}" type="slidenum">
              <a:rPr lang="en-US" smtClean="0"/>
              <a:t>‹#›</a:t>
            </a:fld>
            <a:endParaRPr lang="en-US"/>
          </a:p>
        </p:txBody>
      </p:sp>
    </p:spTree>
    <p:extLst>
      <p:ext uri="{BB962C8B-B14F-4D97-AF65-F5344CB8AC3E}">
        <p14:creationId xmlns:p14="http://schemas.microsoft.com/office/powerpoint/2010/main" val="176287248"/>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313135" y="0"/>
            <a:ext cx="9438086"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xmlns="">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xmlns="">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grpSp>
      <p:grpSp>
        <p:nvGrpSpPr>
          <p:cNvPr id="24" name="Group 23"/>
          <p:cNvGrpSpPr/>
          <p:nvPr/>
        </p:nvGrpSpPr>
        <p:grpSpPr>
          <a:xfrm>
            <a:off x="600110" y="1699589"/>
            <a:ext cx="2755857"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6" y="2349925"/>
            <a:ext cx="2625897"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EA7273-5B8A-8047-BD89-2CA7A8C41432}" type="datetime1">
              <a:rPr lang="en-US" smtClean="0"/>
              <a:t>4/10/18</a:t>
            </a:fld>
            <a:endParaRPr lang="en-US"/>
          </a:p>
        </p:txBody>
      </p:sp>
      <p:sp>
        <p:nvSpPr>
          <p:cNvPr id="4" name="Footer Placeholder 3"/>
          <p:cNvSpPr>
            <a:spLocks noGrp="1"/>
          </p:cNvSpPr>
          <p:nvPr>
            <p:ph type="ftr" sz="quarter" idx="11"/>
          </p:nvPr>
        </p:nvSpPr>
        <p:spPr/>
        <p:txBody>
          <a:bodyPr/>
          <a:lstStyle/>
          <a:p>
            <a:r>
              <a:rPr lang="en-US"/>
              <a:t>www.amazing-social.com                  #5CsofSocial</a:t>
            </a:r>
          </a:p>
        </p:txBody>
      </p:sp>
      <p:sp>
        <p:nvSpPr>
          <p:cNvPr id="5" name="Slide Number Placeholder 4"/>
          <p:cNvSpPr>
            <a:spLocks noGrp="1"/>
          </p:cNvSpPr>
          <p:nvPr>
            <p:ph type="sldNum" sz="quarter" idx="12"/>
          </p:nvPr>
        </p:nvSpPr>
        <p:spPr/>
        <p:txBody>
          <a:bodyPr/>
          <a:lstStyle/>
          <a:p>
            <a:fld id="{57AF16DE-A0D5-4438-950F-5B1E159C2C28}" type="slidenum">
              <a:rPr lang="en-US" smtClean="0"/>
              <a:t>‹#›</a:t>
            </a:fld>
            <a:endParaRPr lang="en-US"/>
          </a:p>
        </p:txBody>
      </p:sp>
    </p:spTree>
    <p:extLst>
      <p:ext uri="{BB962C8B-B14F-4D97-AF65-F5344CB8AC3E}">
        <p14:creationId xmlns:p14="http://schemas.microsoft.com/office/powerpoint/2010/main" val="3037504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3504" y="320040"/>
            <a:ext cx="2743200" cy="320040"/>
          </a:xfrm>
        </p:spPr>
        <p:txBody>
          <a:bodyPr/>
          <a:lstStyle/>
          <a:p>
            <a:fld id="{A7C41CB4-13D8-6E4E-9BFC-4014D03A1594}" type="datetime1">
              <a:rPr lang="en-US" smtClean="0"/>
              <a:t>4/10/18</a:t>
            </a:fld>
            <a:endParaRPr lang="en-US"/>
          </a:p>
        </p:txBody>
      </p:sp>
      <p:sp>
        <p:nvSpPr>
          <p:cNvPr id="3" name="Footer Placeholder 2"/>
          <p:cNvSpPr>
            <a:spLocks noGrp="1"/>
          </p:cNvSpPr>
          <p:nvPr>
            <p:ph type="ftr" sz="quarter" idx="11"/>
          </p:nvPr>
        </p:nvSpPr>
        <p:spPr>
          <a:xfrm>
            <a:off x="603504" y="6227064"/>
            <a:ext cx="7941564" cy="320040"/>
          </a:xfrm>
        </p:spPr>
        <p:txBody>
          <a:bodyPr/>
          <a:lstStyle/>
          <a:p>
            <a:r>
              <a:rPr lang="en-US"/>
              <a:t>www.amazing-social.com                  #5CsofSocial</a:t>
            </a:r>
          </a:p>
        </p:txBody>
      </p:sp>
      <p:sp>
        <p:nvSpPr>
          <p:cNvPr id="4" name="Slide Number Placeholder 3"/>
          <p:cNvSpPr>
            <a:spLocks noGrp="1"/>
          </p:cNvSpPr>
          <p:nvPr>
            <p:ph type="sldNum" sz="quarter" idx="12"/>
          </p:nvPr>
        </p:nvSpPr>
        <p:spPr>
          <a:xfrm>
            <a:off x="7852410" y="320040"/>
            <a:ext cx="685800" cy="320040"/>
          </a:xfrm>
        </p:spPr>
        <p:txBody>
          <a:bodyPr/>
          <a:lstStyle/>
          <a:p>
            <a:fld id="{57AF16DE-A0D5-4438-950F-5B1E159C2C28}" type="slidenum">
              <a:rPr lang="en-US" smtClean="0"/>
              <a:t>‹#›</a:t>
            </a:fld>
            <a:endParaRPr lang="en-US"/>
          </a:p>
        </p:txBody>
      </p:sp>
    </p:spTree>
    <p:extLst>
      <p:ext uri="{BB962C8B-B14F-4D97-AF65-F5344CB8AC3E}">
        <p14:creationId xmlns:p14="http://schemas.microsoft.com/office/powerpoint/2010/main" val="2462390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313135" y="0"/>
            <a:ext cx="9438086"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xmlns="">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xmlns="">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grpSp>
      <p:grpSp>
        <p:nvGrpSpPr>
          <p:cNvPr id="21" name="Group 20"/>
          <p:cNvGrpSpPr/>
          <p:nvPr/>
        </p:nvGrpSpPr>
        <p:grpSpPr>
          <a:xfrm>
            <a:off x="600110" y="1699589"/>
            <a:ext cx="2755857"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666474" y="2352026"/>
            <a:ext cx="2625898"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3832489" y="802809"/>
            <a:ext cx="4706276" cy="524994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66474" y="3580186"/>
            <a:ext cx="2625898"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1EDFBC-F550-694A-8139-E0552697F0F0}" type="datetime1">
              <a:rPr lang="en-US" smtClean="0"/>
              <a:t>4/10/18</a:t>
            </a:fld>
            <a:endParaRPr lang="en-US"/>
          </a:p>
        </p:txBody>
      </p:sp>
      <p:sp>
        <p:nvSpPr>
          <p:cNvPr id="6" name="Footer Placeholder 5"/>
          <p:cNvSpPr>
            <a:spLocks noGrp="1"/>
          </p:cNvSpPr>
          <p:nvPr>
            <p:ph type="ftr" sz="quarter" idx="11"/>
          </p:nvPr>
        </p:nvSpPr>
        <p:spPr/>
        <p:txBody>
          <a:bodyPr/>
          <a:lstStyle/>
          <a:p>
            <a:r>
              <a:rPr lang="en-US"/>
              <a:t>www.amazing-social.com                  #5CsofSocial</a:t>
            </a:r>
          </a:p>
        </p:txBody>
      </p:sp>
      <p:sp>
        <p:nvSpPr>
          <p:cNvPr id="7" name="Slide Number Placeholder 6"/>
          <p:cNvSpPr>
            <a:spLocks noGrp="1"/>
          </p:cNvSpPr>
          <p:nvPr>
            <p:ph type="sldNum" sz="quarter" idx="12"/>
          </p:nvPr>
        </p:nvSpPr>
        <p:spPr/>
        <p:txBody>
          <a:bodyPr/>
          <a:lstStyle/>
          <a:p>
            <a:fld id="{57AF16DE-A0D5-4438-950F-5B1E159C2C28}" type="slidenum">
              <a:rPr lang="en-US" smtClean="0"/>
              <a:t>‹#›</a:t>
            </a:fld>
            <a:endParaRPr lang="en-US"/>
          </a:p>
        </p:txBody>
      </p:sp>
    </p:spTree>
    <p:extLst>
      <p:ext uri="{BB962C8B-B14F-4D97-AF65-F5344CB8AC3E}">
        <p14:creationId xmlns:p14="http://schemas.microsoft.com/office/powerpoint/2010/main" val="3082429367"/>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247255" y="-59376"/>
            <a:ext cx="9386888"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xmlns="">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xmlns="">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sp>
      </p:grpSp>
      <p:grpSp>
        <p:nvGrpSpPr>
          <p:cNvPr id="76" name="Group 75"/>
          <p:cNvGrpSpPr/>
          <p:nvPr/>
        </p:nvGrpSpPr>
        <p:grpSpPr>
          <a:xfrm>
            <a:off x="604004" y="1698338"/>
            <a:ext cx="4456155"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5657632" y="0"/>
            <a:ext cx="3486368"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2" name="Title 1"/>
          <p:cNvSpPr>
            <a:spLocks noGrp="1"/>
          </p:cNvSpPr>
          <p:nvPr>
            <p:ph type="title"/>
          </p:nvPr>
        </p:nvSpPr>
        <p:spPr>
          <a:xfrm>
            <a:off x="664086" y="2360255"/>
            <a:ext cx="4332485"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64086" y="3545012"/>
            <a:ext cx="4332485"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03504" y="320040"/>
            <a:ext cx="2743200" cy="320040"/>
          </a:xfrm>
        </p:spPr>
        <p:txBody>
          <a:bodyPr/>
          <a:lstStyle/>
          <a:p>
            <a:fld id="{4E37A2B7-FC50-5444-882E-019BDC2E1324}" type="datetime1">
              <a:rPr lang="en-US" smtClean="0"/>
              <a:t>4/10/18</a:t>
            </a:fld>
            <a:endParaRPr lang="en-US"/>
          </a:p>
        </p:txBody>
      </p:sp>
      <p:sp>
        <p:nvSpPr>
          <p:cNvPr id="6" name="Footer Placeholder 5"/>
          <p:cNvSpPr>
            <a:spLocks noGrp="1"/>
          </p:cNvSpPr>
          <p:nvPr>
            <p:ph type="ftr" sz="quarter" idx="11"/>
          </p:nvPr>
        </p:nvSpPr>
        <p:spPr>
          <a:xfrm>
            <a:off x="603505" y="6227064"/>
            <a:ext cx="4456652" cy="320040"/>
          </a:xfrm>
        </p:spPr>
        <p:txBody>
          <a:bodyPr/>
          <a:lstStyle/>
          <a:p>
            <a:r>
              <a:rPr lang="en-US"/>
              <a:t>www.amazing-social.com                  #5CsofSocial</a:t>
            </a:r>
          </a:p>
        </p:txBody>
      </p:sp>
      <p:sp>
        <p:nvSpPr>
          <p:cNvPr id="7" name="Slide Number Placeholder 6"/>
          <p:cNvSpPr>
            <a:spLocks noGrp="1"/>
          </p:cNvSpPr>
          <p:nvPr>
            <p:ph type="sldNum" sz="quarter" idx="12"/>
          </p:nvPr>
        </p:nvSpPr>
        <p:spPr>
          <a:xfrm>
            <a:off x="4371283" y="320040"/>
            <a:ext cx="685800" cy="320040"/>
          </a:xfrm>
        </p:spPr>
        <p:txBody>
          <a:bodyPr/>
          <a:lstStyle/>
          <a:p>
            <a:fld id="{57AF16DE-A0D5-4438-950F-5B1E159C2C28}" type="slidenum">
              <a:rPr lang="en-US" smtClean="0"/>
              <a:t>‹#›</a:t>
            </a:fld>
            <a:endParaRPr lang="en-US"/>
          </a:p>
        </p:txBody>
      </p:sp>
    </p:spTree>
    <p:extLst>
      <p:ext uri="{BB962C8B-B14F-4D97-AF65-F5344CB8AC3E}">
        <p14:creationId xmlns:p14="http://schemas.microsoft.com/office/powerpoint/2010/main" val="1745728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371" y="2358398"/>
            <a:ext cx="2624000"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76237" y="794719"/>
            <a:ext cx="4462527"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603504" y="320040"/>
            <a:ext cx="27432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05CA59F2-3F22-C24D-8D05-46D82A0A489D}" type="datetime1">
              <a:rPr lang="en-US" smtClean="0"/>
              <a:t>4/10/18</a:t>
            </a:fld>
            <a:endParaRPr lang="en-US"/>
          </a:p>
        </p:txBody>
      </p:sp>
      <p:sp>
        <p:nvSpPr>
          <p:cNvPr id="5" name="Footer Placeholder 4"/>
          <p:cNvSpPr>
            <a:spLocks noGrp="1"/>
          </p:cNvSpPr>
          <p:nvPr>
            <p:ph type="ftr" sz="quarter" idx="3"/>
          </p:nvPr>
        </p:nvSpPr>
        <p:spPr>
          <a:xfrm>
            <a:off x="603504" y="6227064"/>
            <a:ext cx="7941564" cy="320040"/>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a:t>www.amazing-social.com                  #5CsofSocial</a:t>
            </a:r>
          </a:p>
        </p:txBody>
      </p:sp>
      <p:sp>
        <p:nvSpPr>
          <p:cNvPr id="6" name="Slide Number Placeholder 5"/>
          <p:cNvSpPr>
            <a:spLocks noGrp="1"/>
          </p:cNvSpPr>
          <p:nvPr>
            <p:ph type="sldNum" sz="quarter" idx="4"/>
          </p:nvPr>
        </p:nvSpPr>
        <p:spPr>
          <a:xfrm>
            <a:off x="7852410" y="320040"/>
            <a:ext cx="6858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57AF16DE-A0D5-4438-950F-5B1E159C2C28}" type="slidenum">
              <a:rPr lang="en-US" smtClean="0"/>
              <a:t>‹#›</a:t>
            </a:fld>
            <a:endParaRPr lang="en-US"/>
          </a:p>
        </p:txBody>
      </p:sp>
    </p:spTree>
    <p:extLst>
      <p:ext uri="{BB962C8B-B14F-4D97-AF65-F5344CB8AC3E}">
        <p14:creationId xmlns:p14="http://schemas.microsoft.com/office/powerpoint/2010/main" val="391226165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hdr="0" dt="0"/>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hyperlink" Target="http://www.cio.com/article/3122428/social-networking/the-10-nastiest-social-media-marketing-mishaps-of-2016.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youtube.com/watch?v=TXAAdWQYrZQ"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IJNR2EpS0jw"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E-IZ2blJsDU"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42474" y="3126585"/>
            <a:ext cx="6509936" cy="1748729"/>
          </a:xfrm>
        </p:spPr>
        <p:txBody>
          <a:bodyPr>
            <a:noAutofit/>
          </a:bodyPr>
          <a:lstStyle/>
          <a:p>
            <a:r>
              <a:rPr lang="en-US" sz="4400" dirty="0">
                <a:latin typeface="Helvetica" pitchFamily="2" charset="0"/>
              </a:rPr>
              <a:t>Corrections</a:t>
            </a:r>
            <a:br>
              <a:rPr lang="en-US" sz="4400" b="1" dirty="0">
                <a:latin typeface="Helvetica" pitchFamily="2" charset="0"/>
              </a:rPr>
            </a:br>
            <a:br>
              <a:rPr lang="en-US" sz="3600" b="1" dirty="0"/>
            </a:br>
            <a:r>
              <a:rPr lang="en-US" sz="2400" dirty="0">
                <a:latin typeface="Helvetica" pitchFamily="2" charset="0"/>
              </a:rPr>
              <a:t>Chapter 10</a:t>
            </a:r>
          </a:p>
        </p:txBody>
      </p:sp>
      <p:sp>
        <p:nvSpPr>
          <p:cNvPr id="5" name="Footer Placeholder 4"/>
          <p:cNvSpPr>
            <a:spLocks noGrp="1"/>
          </p:cNvSpPr>
          <p:nvPr>
            <p:ph type="ftr" sz="quarter" idx="11"/>
          </p:nvPr>
        </p:nvSpPr>
        <p:spPr>
          <a:xfrm>
            <a:off x="547677" y="6356357"/>
            <a:ext cx="4736592" cy="365125"/>
          </a:xfrm>
        </p:spPr>
        <p:txBody>
          <a:bodyPr/>
          <a:lstStyle/>
          <a:p>
            <a:r>
              <a:rPr lang="en-US"/>
              <a:t>www.amazing-social.com                  #5CsofSocial</a:t>
            </a:r>
            <a:endParaRPr lang="en-US" dirty="0"/>
          </a:p>
        </p:txBody>
      </p:sp>
      <p:sp>
        <p:nvSpPr>
          <p:cNvPr id="6" name="Slide Number Placeholder 5"/>
          <p:cNvSpPr>
            <a:spLocks noGrp="1"/>
          </p:cNvSpPr>
          <p:nvPr>
            <p:ph type="sldNum" sz="quarter" idx="12"/>
          </p:nvPr>
        </p:nvSpPr>
        <p:spPr/>
        <p:txBody>
          <a:bodyPr/>
          <a:lstStyle/>
          <a:p>
            <a:fld id="{57AF16DE-A0D5-4438-950F-5B1E159C2C28}" type="slidenum">
              <a:rPr lang="en-US" smtClean="0"/>
              <a:t>1</a:t>
            </a:fld>
            <a:endParaRPr lang="en-US"/>
          </a:p>
        </p:txBody>
      </p:sp>
      <p:pic>
        <p:nvPicPr>
          <p:cNvPr id="7" name="Picture 6" descr="Screen Shot 2016-10-16 at 7.59.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9424" y="904555"/>
            <a:ext cx="4236528" cy="2493319"/>
          </a:xfrm>
          <a:prstGeom prst="rect">
            <a:avLst/>
          </a:prstGeom>
        </p:spPr>
      </p:pic>
    </p:spTree>
    <p:extLst>
      <p:ext uri="{BB962C8B-B14F-4D97-AF65-F5344CB8AC3E}">
        <p14:creationId xmlns:p14="http://schemas.microsoft.com/office/powerpoint/2010/main" val="1469855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EFE32B9-073F-4C65-935B-62B082CF0194}" type="datetime1">
              <a:rPr lang="en-US" smtClean="0"/>
              <a:t>4/10/18</a:t>
            </a:fld>
            <a:endParaRPr lang="en-US"/>
          </a:p>
        </p:txBody>
      </p:sp>
      <p:sp>
        <p:nvSpPr>
          <p:cNvPr id="5" name="Slide Number Placeholder 4"/>
          <p:cNvSpPr>
            <a:spLocks noGrp="1"/>
          </p:cNvSpPr>
          <p:nvPr>
            <p:ph type="sldNum" sz="quarter" idx="12"/>
          </p:nvPr>
        </p:nvSpPr>
        <p:spPr/>
        <p:txBody>
          <a:bodyPr/>
          <a:lstStyle/>
          <a:p>
            <a:fld id="{57AF16DE-A0D5-4438-950F-5B1E159C2C28}" type="slidenum">
              <a:rPr lang="en-US" smtClean="0"/>
              <a:t>10</a:t>
            </a:fld>
            <a:endParaRPr lang="en-US"/>
          </a:p>
        </p:txBody>
      </p:sp>
      <p:sp>
        <p:nvSpPr>
          <p:cNvPr id="3" name="Content Placeholder 2"/>
          <p:cNvSpPr>
            <a:spLocks noGrp="1"/>
          </p:cNvSpPr>
          <p:nvPr>
            <p:ph idx="4294967295"/>
          </p:nvPr>
        </p:nvSpPr>
        <p:spPr>
          <a:xfrm>
            <a:off x="697626" y="1302832"/>
            <a:ext cx="4070350" cy="4305300"/>
          </a:xfrm>
        </p:spPr>
        <p:txBody>
          <a:bodyPr>
            <a:normAutofit/>
          </a:bodyPr>
          <a:lstStyle/>
          <a:p>
            <a:r>
              <a:rPr lang="en-US" dirty="0">
                <a:latin typeface="Helvetica" pitchFamily="2" charset="0"/>
              </a:rPr>
              <a:t>In March 2017, United Airlines CEO Oscar Munoz was named “Communicator of the Year” by the magazine, </a:t>
            </a:r>
            <a:r>
              <a:rPr lang="en-US" i="1" dirty="0">
                <a:latin typeface="Helvetica" pitchFamily="2" charset="0"/>
              </a:rPr>
              <a:t>PR Week</a:t>
            </a:r>
            <a:endParaRPr lang="en-US" dirty="0">
              <a:latin typeface="Helvetica" pitchFamily="2" charset="0"/>
            </a:endParaRPr>
          </a:p>
          <a:p>
            <a:r>
              <a:rPr lang="en-US" dirty="0">
                <a:latin typeface="Helvetica" pitchFamily="2" charset="0"/>
              </a:rPr>
              <a:t>Public relations experts say the CEO should have quickly offered an unreserved apology</a:t>
            </a:r>
          </a:p>
          <a:p>
            <a:r>
              <a:rPr lang="en-US" dirty="0">
                <a:latin typeface="Helvetica" pitchFamily="2" charset="0"/>
              </a:rPr>
              <a:t>Instead, Munoz apologized only for "having to re-accommodate ... customers"</a:t>
            </a:r>
          </a:p>
          <a:p>
            <a:endParaRPr lang="en-US" dirty="0"/>
          </a:p>
        </p:txBody>
      </p:sp>
      <p:sp>
        <p:nvSpPr>
          <p:cNvPr id="2" name="Title 1"/>
          <p:cNvSpPr>
            <a:spLocks noGrp="1"/>
          </p:cNvSpPr>
          <p:nvPr>
            <p:ph type="title" idx="4294967295"/>
          </p:nvPr>
        </p:nvSpPr>
        <p:spPr>
          <a:xfrm>
            <a:off x="1721084" y="331657"/>
            <a:ext cx="6508750" cy="835025"/>
          </a:xfrm>
        </p:spPr>
        <p:txBody>
          <a:bodyPr>
            <a:normAutofit fontScale="90000"/>
          </a:bodyPr>
          <a:lstStyle/>
          <a:p>
            <a:r>
              <a:rPr lang="en-US" dirty="0">
                <a:latin typeface="Helvetica" pitchFamily="2" charset="0"/>
              </a:rPr>
              <a:t>The Friendly Skies?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7976" y="1006077"/>
            <a:ext cx="4196730" cy="4196730"/>
          </a:xfrm>
          <a:prstGeom prst="rect">
            <a:avLst/>
          </a:prstGeom>
        </p:spPr>
      </p:pic>
      <p:sp>
        <p:nvSpPr>
          <p:cNvPr id="8" name="TextBox 7"/>
          <p:cNvSpPr txBox="1"/>
          <p:nvPr/>
        </p:nvSpPr>
        <p:spPr>
          <a:xfrm>
            <a:off x="1025912" y="5720576"/>
            <a:ext cx="1563248" cy="369332"/>
          </a:xfrm>
          <a:prstGeom prst="rect">
            <a:avLst/>
          </a:prstGeom>
          <a:noFill/>
        </p:spPr>
        <p:txBody>
          <a:bodyPr wrap="none" rtlCol="0">
            <a:spAutoFit/>
          </a:bodyPr>
          <a:lstStyle/>
          <a:p>
            <a:r>
              <a:rPr lang="en-US" dirty="0">
                <a:hlinkClick r:id="rId4"/>
              </a:rPr>
              <a:t>Top 10 of '16</a:t>
            </a:r>
            <a:endParaRPr lang="en-US" dirty="0"/>
          </a:p>
        </p:txBody>
      </p:sp>
      <p:sp>
        <p:nvSpPr>
          <p:cNvPr id="11" name="Footer Placeholder 4"/>
          <p:cNvSpPr>
            <a:spLocks noGrp="1"/>
          </p:cNvSpPr>
          <p:nvPr>
            <p:ph type="ftr" sz="quarter" idx="11"/>
          </p:nvPr>
        </p:nvSpPr>
        <p:spPr>
          <a:xfrm>
            <a:off x="603504" y="6227064"/>
            <a:ext cx="3990010" cy="320040"/>
          </a:xfrm>
        </p:spPr>
        <p:txBody>
          <a:bodyPr/>
          <a:lstStyle/>
          <a:p>
            <a:r>
              <a:rPr lang="en-US" dirty="0" err="1"/>
              <a:t>www.amazing-social.com</a:t>
            </a:r>
            <a:r>
              <a:rPr lang="en-US" dirty="0"/>
              <a:t>                  #5CsofSocial</a:t>
            </a:r>
          </a:p>
        </p:txBody>
      </p:sp>
      <p:pic>
        <p:nvPicPr>
          <p:cNvPr id="14" name="Picture 13"/>
          <p:cNvPicPr>
            <a:picLocks noChangeAspect="1"/>
          </p:cNvPicPr>
          <p:nvPr/>
        </p:nvPicPr>
        <p:blipFill>
          <a:blip r:embed="rId5"/>
          <a:stretch>
            <a:fillRect/>
          </a:stretch>
        </p:blipFill>
        <p:spPr>
          <a:xfrm>
            <a:off x="5198860" y="5076547"/>
            <a:ext cx="3765846" cy="1288057"/>
          </a:xfrm>
          <a:prstGeom prst="rect">
            <a:avLst/>
          </a:prstGeom>
        </p:spPr>
      </p:pic>
    </p:spTree>
    <p:extLst>
      <p:ext uri="{BB962C8B-B14F-4D97-AF65-F5344CB8AC3E}">
        <p14:creationId xmlns:p14="http://schemas.microsoft.com/office/powerpoint/2010/main" val="144975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43578"/>
            <a:ext cx="6508377" cy="637674"/>
          </a:xfrm>
        </p:spPr>
        <p:txBody>
          <a:bodyPr>
            <a:normAutofit fontScale="90000"/>
          </a:bodyPr>
          <a:lstStyle/>
          <a:p>
            <a:r>
              <a:rPr lang="en-US" dirty="0"/>
              <a:t>First response-Twitter</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46617" y="564706"/>
            <a:ext cx="5376905" cy="4501412"/>
          </a:xfrm>
        </p:spPr>
      </p:pic>
      <p:sp>
        <p:nvSpPr>
          <p:cNvPr id="4" name="Date Placeholder 3"/>
          <p:cNvSpPr>
            <a:spLocks noGrp="1"/>
          </p:cNvSpPr>
          <p:nvPr>
            <p:ph type="dt" sz="half" idx="10"/>
          </p:nvPr>
        </p:nvSpPr>
        <p:spPr/>
        <p:txBody>
          <a:bodyPr/>
          <a:lstStyle/>
          <a:p>
            <a:fld id="{257E0413-DEF7-4A5B-B0EC-86630055D7EE}" type="datetime1">
              <a:rPr lang="en-US" smtClean="0"/>
              <a:t>4/10/18</a:t>
            </a:fld>
            <a:endParaRPr lang="en-US"/>
          </a:p>
        </p:txBody>
      </p:sp>
      <p:sp>
        <p:nvSpPr>
          <p:cNvPr id="5" name="Slide Number Placeholder 4"/>
          <p:cNvSpPr>
            <a:spLocks noGrp="1"/>
          </p:cNvSpPr>
          <p:nvPr>
            <p:ph type="sldNum" sz="quarter" idx="12"/>
          </p:nvPr>
        </p:nvSpPr>
        <p:spPr/>
        <p:txBody>
          <a:bodyPr/>
          <a:lstStyle/>
          <a:p>
            <a:fld id="{57AF16DE-A0D5-4438-950F-5B1E159C2C28}" type="slidenum">
              <a:rPr lang="en-US" smtClean="0"/>
              <a:t>11</a:t>
            </a:fld>
            <a:endParaRPr lang="en-US"/>
          </a:p>
        </p:txBody>
      </p:sp>
      <p:sp>
        <p:nvSpPr>
          <p:cNvPr id="3" name="TextBox 2"/>
          <p:cNvSpPr txBox="1"/>
          <p:nvPr/>
        </p:nvSpPr>
        <p:spPr>
          <a:xfrm>
            <a:off x="783390" y="2742013"/>
            <a:ext cx="2468865" cy="1569660"/>
          </a:xfrm>
          <a:prstGeom prst="rect">
            <a:avLst/>
          </a:prstGeom>
          <a:noFill/>
        </p:spPr>
        <p:txBody>
          <a:bodyPr wrap="square" rtlCol="0">
            <a:spAutoFit/>
          </a:bodyPr>
          <a:lstStyle/>
          <a:p>
            <a:pPr algn="ctr"/>
            <a:r>
              <a:rPr lang="en-US" sz="3200" dirty="0">
                <a:solidFill>
                  <a:schemeClr val="bg1"/>
                </a:solidFill>
                <a:latin typeface="Helvetica" pitchFamily="2" charset="0"/>
              </a:rPr>
              <a:t>First response - Twitter</a:t>
            </a:r>
          </a:p>
        </p:txBody>
      </p:sp>
      <p:sp>
        <p:nvSpPr>
          <p:cNvPr id="7" name="Footer Placeholder 4"/>
          <p:cNvSpPr>
            <a:spLocks noGrp="1"/>
          </p:cNvSpPr>
          <p:nvPr>
            <p:ph type="ftr" sz="quarter" idx="11"/>
          </p:nvPr>
        </p:nvSpPr>
        <p:spPr>
          <a:xfrm>
            <a:off x="603504" y="6227064"/>
            <a:ext cx="3550836" cy="320040"/>
          </a:xfrm>
        </p:spPr>
        <p:txBody>
          <a:bodyPr/>
          <a:lstStyle/>
          <a:p>
            <a:r>
              <a:rPr lang="en-US" dirty="0" err="1"/>
              <a:t>www.amazing-social.com</a:t>
            </a:r>
            <a:r>
              <a:rPr lang="en-US" dirty="0"/>
              <a:t>                  #5CsofSocial</a:t>
            </a:r>
          </a:p>
        </p:txBody>
      </p:sp>
      <p:pic>
        <p:nvPicPr>
          <p:cNvPr id="8" name="Picture 7"/>
          <p:cNvPicPr>
            <a:picLocks noChangeAspect="1"/>
          </p:cNvPicPr>
          <p:nvPr/>
        </p:nvPicPr>
        <p:blipFill>
          <a:blip r:embed="rId3"/>
          <a:stretch>
            <a:fillRect/>
          </a:stretch>
        </p:blipFill>
        <p:spPr>
          <a:xfrm>
            <a:off x="5020837" y="4517514"/>
            <a:ext cx="3228495" cy="2128936"/>
          </a:xfrm>
          <a:prstGeom prst="rect">
            <a:avLst/>
          </a:prstGeom>
        </p:spPr>
      </p:pic>
    </p:spTree>
    <p:extLst>
      <p:ext uri="{BB962C8B-B14F-4D97-AF65-F5344CB8AC3E}">
        <p14:creationId xmlns:p14="http://schemas.microsoft.com/office/powerpoint/2010/main" val="1151146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555609"/>
            <a:ext cx="6508377" cy="1357411"/>
          </a:xfrm>
        </p:spPr>
        <p:txBody>
          <a:bodyPr/>
          <a:lstStyle/>
          <a:p>
            <a:r>
              <a:rPr lang="en-US" dirty="0"/>
              <a:t>Internal response-employees</a:t>
            </a:r>
          </a:p>
        </p:txBody>
      </p:sp>
      <p:sp>
        <p:nvSpPr>
          <p:cNvPr id="3" name="Content Placeholder 2"/>
          <p:cNvSpPr>
            <a:spLocks noGrp="1"/>
          </p:cNvSpPr>
          <p:nvPr>
            <p:ph idx="1"/>
          </p:nvPr>
        </p:nvSpPr>
        <p:spPr>
          <a:xfrm>
            <a:off x="3513385" y="860207"/>
            <a:ext cx="5222600" cy="3916363"/>
          </a:xfrm>
        </p:spPr>
        <p:txBody>
          <a:bodyPr>
            <a:noAutofit/>
          </a:bodyPr>
          <a:lstStyle/>
          <a:p>
            <a:r>
              <a:rPr lang="en-US" sz="2000" dirty="0">
                <a:latin typeface="Helvetica" pitchFamily="2" charset="0"/>
              </a:rPr>
              <a:t>In an email to employees, United's CEO Oscar Munoz defended some of the airline personnel's actions, calling the passenger "disruptive and belligerent." He also said that the still unidentified passenger raised his voice and refused to comply with the crew's and security officers' directions.</a:t>
            </a:r>
          </a:p>
        </p:txBody>
      </p:sp>
      <p:sp>
        <p:nvSpPr>
          <p:cNvPr id="4" name="Date Placeholder 3"/>
          <p:cNvSpPr>
            <a:spLocks noGrp="1"/>
          </p:cNvSpPr>
          <p:nvPr>
            <p:ph type="dt" sz="half" idx="10"/>
          </p:nvPr>
        </p:nvSpPr>
        <p:spPr/>
        <p:txBody>
          <a:bodyPr/>
          <a:lstStyle/>
          <a:p>
            <a:fld id="{257E0413-DEF7-4A5B-B0EC-86630055D7EE}" type="datetime1">
              <a:rPr lang="en-US" smtClean="0"/>
              <a:t>4/10/18</a:t>
            </a:fld>
            <a:endParaRPr lang="en-US"/>
          </a:p>
        </p:txBody>
      </p:sp>
      <p:sp>
        <p:nvSpPr>
          <p:cNvPr id="5" name="Slide Number Placeholder 4"/>
          <p:cNvSpPr>
            <a:spLocks noGrp="1"/>
          </p:cNvSpPr>
          <p:nvPr>
            <p:ph type="sldNum" sz="quarter" idx="12"/>
          </p:nvPr>
        </p:nvSpPr>
        <p:spPr/>
        <p:txBody>
          <a:bodyPr/>
          <a:lstStyle/>
          <a:p>
            <a:fld id="{57AF16DE-A0D5-4438-950F-5B1E159C2C28}" type="slidenum">
              <a:rPr lang="en-US" smtClean="0"/>
              <a:t>12</a:t>
            </a:fld>
            <a:endParaRPr lang="en-US"/>
          </a:p>
        </p:txBody>
      </p:sp>
      <p:sp>
        <p:nvSpPr>
          <p:cNvPr id="6" name="TextBox 5"/>
          <p:cNvSpPr txBox="1"/>
          <p:nvPr/>
        </p:nvSpPr>
        <p:spPr>
          <a:xfrm>
            <a:off x="603504" y="2528350"/>
            <a:ext cx="2743200" cy="1384995"/>
          </a:xfrm>
          <a:prstGeom prst="rect">
            <a:avLst/>
          </a:prstGeom>
          <a:noFill/>
        </p:spPr>
        <p:txBody>
          <a:bodyPr wrap="square" rtlCol="0">
            <a:spAutoFit/>
          </a:bodyPr>
          <a:lstStyle/>
          <a:p>
            <a:pPr algn="ctr"/>
            <a:r>
              <a:rPr lang="en-US" sz="2800" dirty="0">
                <a:solidFill>
                  <a:schemeClr val="bg1"/>
                </a:solidFill>
                <a:latin typeface="Helvetica" pitchFamily="2" charset="0"/>
              </a:rPr>
              <a:t>Internal response to employees</a:t>
            </a:r>
          </a:p>
        </p:txBody>
      </p:sp>
      <p:sp>
        <p:nvSpPr>
          <p:cNvPr id="7" name="Footer Placeholder 4"/>
          <p:cNvSpPr>
            <a:spLocks noGrp="1"/>
          </p:cNvSpPr>
          <p:nvPr>
            <p:ph type="ftr" sz="quarter" idx="11"/>
          </p:nvPr>
        </p:nvSpPr>
        <p:spPr>
          <a:xfrm>
            <a:off x="603504" y="6074790"/>
            <a:ext cx="3622054" cy="320040"/>
          </a:xfrm>
        </p:spPr>
        <p:txBody>
          <a:bodyPr/>
          <a:lstStyle/>
          <a:p>
            <a:r>
              <a:rPr lang="en-US" dirty="0" err="1"/>
              <a:t>www.amazing-social.com</a:t>
            </a:r>
            <a:r>
              <a:rPr lang="en-US" dirty="0"/>
              <a:t>                  #5CsofSocial</a:t>
            </a:r>
          </a:p>
        </p:txBody>
      </p:sp>
      <p:pic>
        <p:nvPicPr>
          <p:cNvPr id="10" name="Picture 9"/>
          <p:cNvPicPr>
            <a:picLocks noChangeAspect="1"/>
          </p:cNvPicPr>
          <p:nvPr/>
        </p:nvPicPr>
        <p:blipFill>
          <a:blip r:embed="rId2"/>
          <a:stretch>
            <a:fillRect/>
          </a:stretch>
        </p:blipFill>
        <p:spPr>
          <a:xfrm>
            <a:off x="4937729" y="4785663"/>
            <a:ext cx="2914681" cy="1880440"/>
          </a:xfrm>
          <a:prstGeom prst="rect">
            <a:avLst/>
          </a:prstGeom>
        </p:spPr>
      </p:pic>
    </p:spTree>
    <p:extLst>
      <p:ext uri="{BB962C8B-B14F-4D97-AF65-F5344CB8AC3E}">
        <p14:creationId xmlns:p14="http://schemas.microsoft.com/office/powerpoint/2010/main" val="2070948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342900"/>
            <a:ext cx="6508377" cy="1143000"/>
          </a:xfrm>
        </p:spPr>
        <p:txBody>
          <a:bodyPr/>
          <a:lstStyle/>
          <a:p>
            <a:r>
              <a:rPr lang="en-US" dirty="0"/>
              <a:t>Third time is the charm?</a:t>
            </a:r>
          </a:p>
        </p:txBody>
      </p:sp>
      <p:sp>
        <p:nvSpPr>
          <p:cNvPr id="3" name="Content Placeholder 2"/>
          <p:cNvSpPr>
            <a:spLocks noGrp="1"/>
          </p:cNvSpPr>
          <p:nvPr>
            <p:ph idx="1"/>
          </p:nvPr>
        </p:nvSpPr>
        <p:spPr>
          <a:xfrm>
            <a:off x="3631573" y="469232"/>
            <a:ext cx="5163043" cy="4790974"/>
          </a:xfrm>
        </p:spPr>
        <p:txBody>
          <a:bodyPr>
            <a:normAutofit fontScale="85000" lnSpcReduction="20000"/>
          </a:bodyPr>
          <a:lstStyle/>
          <a:p>
            <a:r>
              <a:rPr lang="en-US" dirty="0">
                <a:latin typeface="Helvetica" pitchFamily="2" charset="0"/>
              </a:rPr>
              <a:t>United Airlines CEO Oscar Munoz apologized for the forceful removal of a paying passenger from one of its flights and called the episode "truly horrific."</a:t>
            </a:r>
          </a:p>
          <a:p>
            <a:r>
              <a:rPr lang="en-US" dirty="0">
                <a:latin typeface="Helvetica" pitchFamily="2" charset="0"/>
              </a:rPr>
              <a:t>Munoz pledged a full review by April 30 "to fix what's broken so this never happens again." </a:t>
            </a:r>
          </a:p>
          <a:p>
            <a:r>
              <a:rPr lang="en-US" dirty="0">
                <a:latin typeface="Helvetica" pitchFamily="2" charset="0"/>
              </a:rPr>
              <a:t>"I want you to know that we take full responsibility and we will work to make it right," Munoz said in a statement on Tuesday. "I promise you we will do better."</a:t>
            </a:r>
          </a:p>
          <a:p>
            <a:r>
              <a:rPr lang="en-US" dirty="0">
                <a:latin typeface="Helvetica" pitchFamily="2" charset="0"/>
              </a:rPr>
              <a:t>It was his third attempt to quell growing outrage after a passenger was removed, bloodied and screaming, from a flight that was to take off from Chicago for Louisville, Kentucky. United wanted to give seats to commuting crew members.</a:t>
            </a:r>
          </a:p>
          <a:p>
            <a:r>
              <a:rPr lang="en-US" dirty="0">
                <a:latin typeface="Helvetica" pitchFamily="2" charset="0"/>
              </a:rPr>
              <a:t>In his first statement, Munoz apologized for "having to re-accommodate these customers." In his second statement, he described the passenger as "disruptive and belligerent."</a:t>
            </a:r>
          </a:p>
          <a:p>
            <a:endParaRPr lang="en-US" dirty="0"/>
          </a:p>
        </p:txBody>
      </p:sp>
      <p:sp>
        <p:nvSpPr>
          <p:cNvPr id="4" name="Date Placeholder 3"/>
          <p:cNvSpPr>
            <a:spLocks noGrp="1"/>
          </p:cNvSpPr>
          <p:nvPr>
            <p:ph type="dt" sz="half" idx="10"/>
          </p:nvPr>
        </p:nvSpPr>
        <p:spPr/>
        <p:txBody>
          <a:bodyPr/>
          <a:lstStyle/>
          <a:p>
            <a:fld id="{257E0413-DEF7-4A5B-B0EC-86630055D7EE}" type="datetime1">
              <a:rPr lang="en-US" smtClean="0"/>
              <a:t>4/10/18</a:t>
            </a:fld>
            <a:endParaRPr lang="en-US"/>
          </a:p>
        </p:txBody>
      </p:sp>
      <p:sp>
        <p:nvSpPr>
          <p:cNvPr id="5" name="Slide Number Placeholder 4"/>
          <p:cNvSpPr>
            <a:spLocks noGrp="1"/>
          </p:cNvSpPr>
          <p:nvPr>
            <p:ph type="sldNum" sz="quarter" idx="12"/>
          </p:nvPr>
        </p:nvSpPr>
        <p:spPr/>
        <p:txBody>
          <a:bodyPr/>
          <a:lstStyle/>
          <a:p>
            <a:fld id="{57AF16DE-A0D5-4438-950F-5B1E159C2C28}" type="slidenum">
              <a:rPr lang="en-US" smtClean="0"/>
              <a:t>13</a:t>
            </a:fld>
            <a:endParaRPr lang="en-US"/>
          </a:p>
        </p:txBody>
      </p:sp>
      <p:sp>
        <p:nvSpPr>
          <p:cNvPr id="6" name="TextBox 5"/>
          <p:cNvSpPr txBox="1"/>
          <p:nvPr/>
        </p:nvSpPr>
        <p:spPr>
          <a:xfrm>
            <a:off x="1020781" y="2457129"/>
            <a:ext cx="1863519" cy="1569660"/>
          </a:xfrm>
          <a:prstGeom prst="rect">
            <a:avLst/>
          </a:prstGeom>
          <a:noFill/>
        </p:spPr>
        <p:txBody>
          <a:bodyPr wrap="square" rtlCol="0">
            <a:spAutoFit/>
          </a:bodyPr>
          <a:lstStyle/>
          <a:p>
            <a:pPr algn="ctr"/>
            <a:r>
              <a:rPr lang="en-US" sz="3200" dirty="0">
                <a:solidFill>
                  <a:schemeClr val="bg1"/>
                </a:solidFill>
                <a:latin typeface="Helvetica" pitchFamily="2" charset="0"/>
              </a:rPr>
              <a:t>Third time a charm?</a:t>
            </a:r>
          </a:p>
        </p:txBody>
      </p:sp>
      <p:sp>
        <p:nvSpPr>
          <p:cNvPr id="7" name="Footer Placeholder 4"/>
          <p:cNvSpPr>
            <a:spLocks noGrp="1"/>
          </p:cNvSpPr>
          <p:nvPr>
            <p:ph type="ftr" sz="quarter" idx="11"/>
          </p:nvPr>
        </p:nvSpPr>
        <p:spPr>
          <a:xfrm>
            <a:off x="603504" y="6227064"/>
            <a:ext cx="3942531" cy="320040"/>
          </a:xfrm>
        </p:spPr>
        <p:txBody>
          <a:bodyPr/>
          <a:lstStyle/>
          <a:p>
            <a:r>
              <a:rPr lang="en-US" dirty="0" err="1"/>
              <a:t>www.amazing-social.com</a:t>
            </a:r>
            <a:r>
              <a:rPr lang="en-US" dirty="0"/>
              <a:t>                  #5CsofSocial</a:t>
            </a:r>
          </a:p>
        </p:txBody>
      </p:sp>
      <p:pic>
        <p:nvPicPr>
          <p:cNvPr id="8" name="Picture 7"/>
          <p:cNvPicPr>
            <a:picLocks noChangeAspect="1"/>
          </p:cNvPicPr>
          <p:nvPr/>
        </p:nvPicPr>
        <p:blipFill>
          <a:blip r:embed="rId2"/>
          <a:stretch>
            <a:fillRect/>
          </a:stretch>
        </p:blipFill>
        <p:spPr>
          <a:xfrm>
            <a:off x="5341295" y="4812689"/>
            <a:ext cx="2923916" cy="1945733"/>
          </a:xfrm>
          <a:prstGeom prst="rect">
            <a:avLst/>
          </a:prstGeom>
        </p:spPr>
      </p:pic>
    </p:spTree>
    <p:extLst>
      <p:ext uri="{BB962C8B-B14F-4D97-AF65-F5344CB8AC3E}">
        <p14:creationId xmlns:p14="http://schemas.microsoft.com/office/powerpoint/2010/main" val="183301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83597" y="342900"/>
            <a:ext cx="6508377" cy="1143000"/>
          </a:xfrm>
        </p:spPr>
        <p:txBody>
          <a:bodyPr/>
          <a:lstStyle/>
          <a:p>
            <a:r>
              <a:rPr lang="en-US" dirty="0"/>
              <a:t>Decision Processes</a:t>
            </a:r>
          </a:p>
        </p:txBody>
      </p:sp>
      <p:sp>
        <p:nvSpPr>
          <p:cNvPr id="2" name="Date Placeholder 1"/>
          <p:cNvSpPr>
            <a:spLocks noGrp="1"/>
          </p:cNvSpPr>
          <p:nvPr>
            <p:ph type="dt" sz="half" idx="10"/>
          </p:nvPr>
        </p:nvSpPr>
        <p:spPr/>
        <p:txBody>
          <a:bodyPr/>
          <a:lstStyle/>
          <a:p>
            <a:fld id="{9DC4C770-87E1-47A0-B846-B41E1D95CCE3}" type="datetime1">
              <a:rPr lang="en-US" smtClean="0"/>
              <a:t>4/10/18</a:t>
            </a:fld>
            <a:endParaRPr lang="en-US" dirty="0"/>
          </a:p>
        </p:txBody>
      </p:sp>
      <p:sp>
        <p:nvSpPr>
          <p:cNvPr id="4" name="Slide Number Placeholder 3"/>
          <p:cNvSpPr>
            <a:spLocks noGrp="1"/>
          </p:cNvSpPr>
          <p:nvPr>
            <p:ph type="sldNum" sz="quarter" idx="12"/>
          </p:nvPr>
        </p:nvSpPr>
        <p:spPr/>
        <p:txBody>
          <a:bodyPr/>
          <a:lstStyle/>
          <a:p>
            <a:fld id="{19371D3E-5A18-49EB-AD2A-429AF165759F}" type="slidenum">
              <a:rPr lang="en-US" smtClean="0"/>
              <a:t>14</a:t>
            </a:fld>
            <a:endParaRPr lang="en-US" dirty="0"/>
          </a:p>
        </p:txBody>
      </p:sp>
      <p:pic>
        <p:nvPicPr>
          <p:cNvPr id="5" name="Picture 4" descr="Screen Shot 2013-10-14 at 8.40.14 P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3827" y="983953"/>
            <a:ext cx="8863321" cy="4827300"/>
          </a:xfrm>
          <a:prstGeom prst="rect">
            <a:avLst/>
          </a:prstGeom>
        </p:spPr>
      </p:pic>
      <p:sp>
        <p:nvSpPr>
          <p:cNvPr id="3" name="TextBox 2"/>
          <p:cNvSpPr txBox="1"/>
          <p:nvPr/>
        </p:nvSpPr>
        <p:spPr>
          <a:xfrm>
            <a:off x="1863519" y="522288"/>
            <a:ext cx="5228456" cy="461665"/>
          </a:xfrm>
          <a:prstGeom prst="rect">
            <a:avLst/>
          </a:prstGeom>
          <a:noFill/>
        </p:spPr>
        <p:txBody>
          <a:bodyPr wrap="square" rtlCol="0">
            <a:spAutoFit/>
          </a:bodyPr>
          <a:lstStyle/>
          <a:p>
            <a:pPr algn="ctr"/>
            <a:r>
              <a:rPr lang="en-US" sz="2400" b="1" dirty="0">
                <a:solidFill>
                  <a:schemeClr val="accent5"/>
                </a:solidFill>
                <a:latin typeface="Helvetica" pitchFamily="2" charset="0"/>
              </a:rPr>
              <a:t>Lessons learned</a:t>
            </a:r>
          </a:p>
        </p:txBody>
      </p:sp>
      <p:sp>
        <p:nvSpPr>
          <p:cNvPr id="7" name="Footer Placeholder 4"/>
          <p:cNvSpPr>
            <a:spLocks noGrp="1"/>
          </p:cNvSpPr>
          <p:nvPr>
            <p:ph type="ftr" sz="quarter" idx="11"/>
          </p:nvPr>
        </p:nvSpPr>
        <p:spPr>
          <a:xfrm>
            <a:off x="603504" y="6227064"/>
            <a:ext cx="4013749" cy="320040"/>
          </a:xfrm>
        </p:spPr>
        <p:txBody>
          <a:bodyPr/>
          <a:lstStyle/>
          <a:p>
            <a:r>
              <a:rPr lang="en-US" dirty="0" err="1"/>
              <a:t>www.amazing-social.com</a:t>
            </a:r>
            <a:r>
              <a:rPr lang="en-US" dirty="0"/>
              <a:t>                  #5CsofSocial</a:t>
            </a:r>
          </a:p>
        </p:txBody>
      </p:sp>
    </p:spTree>
    <p:extLst>
      <p:ext uri="{BB962C8B-B14F-4D97-AF65-F5344CB8AC3E}">
        <p14:creationId xmlns:p14="http://schemas.microsoft.com/office/powerpoint/2010/main" val="3432545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2800" dirty="0">
                <a:solidFill>
                  <a:schemeClr val="bg1"/>
                </a:solidFill>
                <a:latin typeface="Helvetica" pitchFamily="2" charset="0"/>
              </a:rPr>
              <a:t>3. So what does the Corrections Matrix suggest we do?</a:t>
            </a:r>
          </a:p>
        </p:txBody>
      </p:sp>
      <p:sp>
        <p:nvSpPr>
          <p:cNvPr id="3" name="Content Placeholder 2"/>
          <p:cNvSpPr>
            <a:spLocks noGrp="1"/>
          </p:cNvSpPr>
          <p:nvPr>
            <p:ph idx="1"/>
          </p:nvPr>
        </p:nvSpPr>
        <p:spPr>
          <a:xfrm>
            <a:off x="3483905" y="809261"/>
            <a:ext cx="5054305" cy="5248622"/>
          </a:xfrm>
        </p:spPr>
        <p:txBody>
          <a:bodyPr/>
          <a:lstStyle/>
          <a:p>
            <a:r>
              <a:rPr lang="en-US" dirty="0">
                <a:latin typeface="Helvetica" pitchFamily="2" charset="0"/>
              </a:rPr>
              <a:t>Detect patterns of error</a:t>
            </a:r>
          </a:p>
          <a:p>
            <a:pPr lvl="1"/>
            <a:r>
              <a:rPr lang="en-US" dirty="0">
                <a:latin typeface="Helvetica" pitchFamily="2" charset="0"/>
              </a:rPr>
              <a:t>Keep a log</a:t>
            </a:r>
          </a:p>
          <a:p>
            <a:pPr lvl="1"/>
            <a:r>
              <a:rPr lang="en-US" dirty="0">
                <a:latin typeface="Helvetica" pitchFamily="2" charset="0"/>
              </a:rPr>
              <a:t>Connect the dots</a:t>
            </a:r>
          </a:p>
          <a:p>
            <a:pPr lvl="2"/>
            <a:r>
              <a:rPr lang="en-US" dirty="0">
                <a:latin typeface="Helvetica" pitchFamily="2" charset="0"/>
              </a:rPr>
              <a:t>Since there are a lot of ways to connect the dots, be careful in your reasoning</a:t>
            </a:r>
          </a:p>
          <a:p>
            <a:r>
              <a:rPr lang="en-US" dirty="0">
                <a:latin typeface="Helvetica" pitchFamily="2" charset="0"/>
              </a:rPr>
              <a:t>Build a great radar screen</a:t>
            </a:r>
          </a:p>
          <a:p>
            <a:r>
              <a:rPr lang="en-US" dirty="0">
                <a:latin typeface="Helvetica" pitchFamily="2" charset="0"/>
              </a:rPr>
              <a:t>Recruit and maintain your own friendly spy network</a:t>
            </a:r>
          </a:p>
          <a:p>
            <a:r>
              <a:rPr lang="en-US" dirty="0">
                <a:latin typeface="Helvetica" pitchFamily="2" charset="0"/>
              </a:rPr>
              <a:t>Build an experimental lab</a:t>
            </a:r>
          </a:p>
          <a:p>
            <a:pPr lvl="1"/>
            <a:r>
              <a:rPr lang="en-US" dirty="0">
                <a:latin typeface="Helvetica" pitchFamily="2" charset="0"/>
              </a:rPr>
              <a:t>A/B testing (see following slides)</a:t>
            </a:r>
          </a:p>
          <a:p>
            <a:pPr marL="0" indent="0">
              <a:buNone/>
            </a:pPr>
            <a:endParaRPr lang="en-US" dirty="0"/>
          </a:p>
        </p:txBody>
      </p:sp>
      <p:sp>
        <p:nvSpPr>
          <p:cNvPr id="5" name="Footer Placeholder 4"/>
          <p:cNvSpPr>
            <a:spLocks noGrp="1"/>
          </p:cNvSpPr>
          <p:nvPr>
            <p:ph type="ftr" sz="quarter" idx="11"/>
          </p:nvPr>
        </p:nvSpPr>
        <p:spPr/>
        <p:txBody>
          <a:bodyPr/>
          <a:lstStyle/>
          <a:p>
            <a:r>
              <a:rPr lang="en-US"/>
              <a:t>www.amazing-social.com                  #5CsofSocial</a:t>
            </a:r>
          </a:p>
        </p:txBody>
      </p:sp>
      <p:sp>
        <p:nvSpPr>
          <p:cNvPr id="6" name="Slide Number Placeholder 5"/>
          <p:cNvSpPr>
            <a:spLocks noGrp="1"/>
          </p:cNvSpPr>
          <p:nvPr>
            <p:ph type="sldNum" sz="quarter" idx="12"/>
          </p:nvPr>
        </p:nvSpPr>
        <p:spPr/>
        <p:txBody>
          <a:bodyPr/>
          <a:lstStyle/>
          <a:p>
            <a:fld id="{57AF16DE-A0D5-4438-950F-5B1E159C2C28}" type="slidenum">
              <a:rPr lang="en-US" smtClean="0"/>
              <a:t>15</a:t>
            </a:fld>
            <a:endParaRPr lang="en-US"/>
          </a:p>
        </p:txBody>
      </p:sp>
    </p:spTree>
    <p:extLst>
      <p:ext uri="{BB962C8B-B14F-4D97-AF65-F5344CB8AC3E}">
        <p14:creationId xmlns:p14="http://schemas.microsoft.com/office/powerpoint/2010/main" val="125044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4DD0B-E3F0-0D49-8B17-F52B1760041A}"/>
              </a:ext>
            </a:extLst>
          </p:cNvPr>
          <p:cNvSpPr>
            <a:spLocks noGrp="1"/>
          </p:cNvSpPr>
          <p:nvPr>
            <p:ph type="title"/>
          </p:nvPr>
        </p:nvSpPr>
        <p:spPr/>
        <p:txBody>
          <a:bodyPr>
            <a:normAutofit/>
          </a:bodyPr>
          <a:lstStyle/>
          <a:p>
            <a:r>
              <a:rPr lang="en-US" sz="3600" dirty="0">
                <a:latin typeface="Helvetica" pitchFamily="2" charset="0"/>
              </a:rPr>
              <a:t>A/B Testing</a:t>
            </a:r>
          </a:p>
        </p:txBody>
      </p:sp>
      <p:sp>
        <p:nvSpPr>
          <p:cNvPr id="3" name="Content Placeholder 2">
            <a:extLst>
              <a:ext uri="{FF2B5EF4-FFF2-40B4-BE49-F238E27FC236}">
                <a16:creationId xmlns:a16="http://schemas.microsoft.com/office/drawing/2014/main" id="{964D4248-675D-6C45-A7F8-EF48C421ABFD}"/>
              </a:ext>
            </a:extLst>
          </p:cNvPr>
          <p:cNvSpPr>
            <a:spLocks noGrp="1"/>
          </p:cNvSpPr>
          <p:nvPr>
            <p:ph idx="1"/>
          </p:nvPr>
        </p:nvSpPr>
        <p:spPr>
          <a:xfrm>
            <a:off x="3483905" y="809261"/>
            <a:ext cx="4711405" cy="5248622"/>
          </a:xfrm>
        </p:spPr>
        <p:txBody>
          <a:bodyPr/>
          <a:lstStyle/>
          <a:p>
            <a:r>
              <a:rPr lang="en-US" dirty="0">
                <a:latin typeface="Helvetica" pitchFamily="2" charset="0"/>
              </a:rPr>
              <a:t>Definition: monitoring two versions of the same post to determine which has the most traffic</a:t>
            </a:r>
          </a:p>
          <a:p>
            <a:pPr lvl="1"/>
            <a:r>
              <a:rPr lang="en-US" dirty="0">
                <a:latin typeface="Helvetica" pitchFamily="2" charset="0"/>
              </a:rPr>
              <a:t>Testing two different images</a:t>
            </a:r>
          </a:p>
          <a:p>
            <a:pPr lvl="1"/>
            <a:r>
              <a:rPr lang="en-US" dirty="0">
                <a:latin typeface="Helvetica" pitchFamily="2" charset="0"/>
              </a:rPr>
              <a:t>Testing two different calls to action</a:t>
            </a:r>
          </a:p>
          <a:p>
            <a:pPr lvl="1"/>
            <a:endParaRPr lang="en-US" dirty="0">
              <a:latin typeface="Helvetica" pitchFamily="2" charset="0"/>
            </a:endParaRPr>
          </a:p>
          <a:p>
            <a:r>
              <a:rPr lang="en-US" dirty="0">
                <a:latin typeface="Helvetica" pitchFamily="2" charset="0"/>
              </a:rPr>
              <a:t>Example: President Obama’s social media requests for donations</a:t>
            </a:r>
          </a:p>
          <a:p>
            <a:pPr lvl="1"/>
            <a:r>
              <a:rPr lang="en-US" dirty="0">
                <a:latin typeface="Helvetica" pitchFamily="2" charset="0"/>
              </a:rPr>
              <a:t>First-time donors – “Donate and receive a gift”</a:t>
            </a:r>
          </a:p>
          <a:p>
            <a:pPr lvl="1"/>
            <a:r>
              <a:rPr lang="en-US" dirty="0">
                <a:latin typeface="Helvetica" pitchFamily="2" charset="0"/>
              </a:rPr>
              <a:t>Seasoned donors – “Please donate” </a:t>
            </a:r>
          </a:p>
          <a:p>
            <a:endParaRPr lang="en-US" dirty="0"/>
          </a:p>
        </p:txBody>
      </p:sp>
      <p:sp>
        <p:nvSpPr>
          <p:cNvPr id="4" name="Footer Placeholder 3">
            <a:extLst>
              <a:ext uri="{FF2B5EF4-FFF2-40B4-BE49-F238E27FC236}">
                <a16:creationId xmlns:a16="http://schemas.microsoft.com/office/drawing/2014/main" id="{4B0E5195-6FA6-D546-AA59-C9C0F7E2A4A0}"/>
              </a:ext>
            </a:extLst>
          </p:cNvPr>
          <p:cNvSpPr>
            <a:spLocks noGrp="1"/>
          </p:cNvSpPr>
          <p:nvPr>
            <p:ph type="ftr" sz="quarter" idx="11"/>
          </p:nvPr>
        </p:nvSpPr>
        <p:spPr/>
        <p:txBody>
          <a:bodyPr/>
          <a:lstStyle/>
          <a:p>
            <a:r>
              <a:rPr lang="en-US"/>
              <a:t>www.amazing-social.com                  #5CsofSocial</a:t>
            </a:r>
          </a:p>
        </p:txBody>
      </p:sp>
      <p:sp>
        <p:nvSpPr>
          <p:cNvPr id="5" name="Slide Number Placeholder 4">
            <a:extLst>
              <a:ext uri="{FF2B5EF4-FFF2-40B4-BE49-F238E27FC236}">
                <a16:creationId xmlns:a16="http://schemas.microsoft.com/office/drawing/2014/main" id="{DD18986E-F67C-D645-B60A-8B482EF7B20E}"/>
              </a:ext>
            </a:extLst>
          </p:cNvPr>
          <p:cNvSpPr>
            <a:spLocks noGrp="1"/>
          </p:cNvSpPr>
          <p:nvPr>
            <p:ph type="sldNum" sz="quarter" idx="12"/>
          </p:nvPr>
        </p:nvSpPr>
        <p:spPr/>
        <p:txBody>
          <a:bodyPr/>
          <a:lstStyle/>
          <a:p>
            <a:fld id="{57AF16DE-A0D5-4438-950F-5B1E159C2C28}" type="slidenum">
              <a:rPr lang="en-US" smtClean="0"/>
              <a:t>16</a:t>
            </a:fld>
            <a:endParaRPr lang="en-US"/>
          </a:p>
        </p:txBody>
      </p:sp>
      <p:pic>
        <p:nvPicPr>
          <p:cNvPr id="6" name="Picture 5">
            <a:extLst>
              <a:ext uri="{FF2B5EF4-FFF2-40B4-BE49-F238E27FC236}">
                <a16:creationId xmlns:a16="http://schemas.microsoft.com/office/drawing/2014/main" id="{54F36AA8-7361-414E-B7C8-D5139D7D0C26}"/>
              </a:ext>
            </a:extLst>
          </p:cNvPr>
          <p:cNvPicPr>
            <a:picLocks noChangeAspect="1"/>
          </p:cNvPicPr>
          <p:nvPr/>
        </p:nvPicPr>
        <p:blipFill>
          <a:blip r:embed="rId2"/>
          <a:stretch>
            <a:fillRect/>
          </a:stretch>
        </p:blipFill>
        <p:spPr>
          <a:xfrm>
            <a:off x="1423080" y="5224805"/>
            <a:ext cx="1111023" cy="1322299"/>
          </a:xfrm>
          <a:prstGeom prst="rect">
            <a:avLst/>
          </a:prstGeom>
        </p:spPr>
      </p:pic>
    </p:spTree>
    <p:extLst>
      <p:ext uri="{BB962C8B-B14F-4D97-AF65-F5344CB8AC3E}">
        <p14:creationId xmlns:p14="http://schemas.microsoft.com/office/powerpoint/2010/main" val="4332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heckerboard(across)">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heckerboard(across)">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heckerboard(across)">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231" y="320040"/>
            <a:ext cx="6508377" cy="1143000"/>
          </a:xfrm>
        </p:spPr>
        <p:txBody>
          <a:bodyPr/>
          <a:lstStyle/>
          <a:p>
            <a:r>
              <a:rPr lang="en-US" dirty="0"/>
              <a:t>A/B testing</a:t>
            </a:r>
          </a:p>
        </p:txBody>
      </p:sp>
      <p:sp>
        <p:nvSpPr>
          <p:cNvPr id="3" name="Content Placeholder 2"/>
          <p:cNvSpPr>
            <a:spLocks noGrp="1"/>
          </p:cNvSpPr>
          <p:nvPr>
            <p:ph idx="1"/>
          </p:nvPr>
        </p:nvSpPr>
        <p:spPr>
          <a:xfrm>
            <a:off x="3594767" y="891540"/>
            <a:ext cx="4950301" cy="5261215"/>
          </a:xfrm>
        </p:spPr>
        <p:txBody>
          <a:bodyPr>
            <a:normAutofit fontScale="92500" lnSpcReduction="20000"/>
          </a:bodyPr>
          <a:lstStyle/>
          <a:p>
            <a:pPr marL="457200" lvl="0" indent="-457200">
              <a:buFont typeface="+mj-lt"/>
              <a:buAutoNum type="arabicPeriod"/>
            </a:pPr>
            <a:r>
              <a:rPr lang="en-US" dirty="0">
                <a:latin typeface="Helvetica" pitchFamily="2" charset="0"/>
              </a:rPr>
              <a:t>Craft a compelling message</a:t>
            </a:r>
          </a:p>
          <a:p>
            <a:pPr marL="457200" lvl="0" indent="-457200">
              <a:buFont typeface="+mj-lt"/>
              <a:buAutoNum type="arabicPeriod"/>
            </a:pPr>
            <a:r>
              <a:rPr lang="en-US" dirty="0">
                <a:latin typeface="Helvetica" pitchFamily="2" charset="0"/>
              </a:rPr>
              <a:t>Select two </a:t>
            </a:r>
            <a:r>
              <a:rPr lang="en-US" i="1" dirty="0">
                <a:latin typeface="Helvetica" pitchFamily="2" charset="0"/>
              </a:rPr>
              <a:t>different</a:t>
            </a:r>
            <a:r>
              <a:rPr lang="en-US" dirty="0">
                <a:latin typeface="Helvetica" pitchFamily="2" charset="0"/>
              </a:rPr>
              <a:t> test images – image A and image B</a:t>
            </a:r>
          </a:p>
          <a:p>
            <a:pPr marL="457200" lvl="0" indent="-457200">
              <a:buFont typeface="+mj-lt"/>
              <a:buAutoNum type="arabicPeriod"/>
            </a:pPr>
            <a:r>
              <a:rPr lang="en-US" dirty="0">
                <a:latin typeface="Helvetica" pitchFamily="2" charset="0"/>
              </a:rPr>
              <a:t>Create a message A by combining it with Step 1 wording and image A</a:t>
            </a:r>
          </a:p>
          <a:p>
            <a:pPr marL="457200" lvl="0" indent="-457200">
              <a:buFont typeface="+mj-lt"/>
              <a:buAutoNum type="arabicPeriod"/>
            </a:pPr>
            <a:r>
              <a:rPr lang="en-US" dirty="0">
                <a:latin typeface="Helvetica" pitchFamily="2" charset="0"/>
              </a:rPr>
              <a:t>Create a message B by combining it with Step 1 wording and image B</a:t>
            </a:r>
          </a:p>
          <a:p>
            <a:pPr marL="457200" lvl="0" indent="-457200">
              <a:buFont typeface="+mj-lt"/>
              <a:buAutoNum type="arabicPeriod"/>
            </a:pPr>
            <a:r>
              <a:rPr lang="en-US" dirty="0">
                <a:latin typeface="Helvetica" pitchFamily="2" charset="0"/>
              </a:rPr>
              <a:t>Randomly assign one portion of your audience to Group A; the other to Group B</a:t>
            </a:r>
          </a:p>
          <a:p>
            <a:pPr marL="457200" lvl="0" indent="-457200">
              <a:buFont typeface="+mj-lt"/>
              <a:buAutoNum type="arabicPeriod"/>
            </a:pPr>
            <a:r>
              <a:rPr lang="en-US" dirty="0">
                <a:latin typeface="Helvetica" pitchFamily="2" charset="0"/>
              </a:rPr>
              <a:t>Simultaneously post message A to Group A and message B to Group B</a:t>
            </a:r>
          </a:p>
          <a:p>
            <a:pPr marL="457200" lvl="0" indent="-457200">
              <a:buFont typeface="+mj-lt"/>
              <a:buAutoNum type="arabicPeriod"/>
            </a:pPr>
            <a:r>
              <a:rPr lang="en-US" dirty="0">
                <a:latin typeface="Helvetica" pitchFamily="2" charset="0"/>
              </a:rPr>
              <a:t>Monitor results over 24 hours and see which one has the most traffic</a:t>
            </a:r>
          </a:p>
          <a:p>
            <a:pPr marL="457200" lvl="0" indent="-457200">
              <a:buFont typeface="+mj-lt"/>
              <a:buAutoNum type="arabicPeriod"/>
            </a:pPr>
            <a:r>
              <a:rPr lang="en-US" dirty="0">
                <a:latin typeface="Helvetica" pitchFamily="2" charset="0"/>
              </a:rPr>
              <a:t>Declare a winner </a:t>
            </a:r>
          </a:p>
          <a:p>
            <a:pPr marL="457200" lvl="0" indent="-457200">
              <a:buFont typeface="+mj-lt"/>
              <a:buAutoNum type="arabicPeriod"/>
            </a:pPr>
            <a:r>
              <a:rPr lang="en-US" dirty="0">
                <a:latin typeface="Helvetica" pitchFamily="2" charset="0"/>
              </a:rPr>
              <a:t>Continue to refine with new wording and images as necessary</a:t>
            </a:r>
          </a:p>
          <a:p>
            <a:pPr marL="457200" indent="-457200">
              <a:buFont typeface="+mj-lt"/>
              <a:buAutoNum type="arabicPeriod"/>
            </a:pPr>
            <a:endParaRPr lang="en-US" dirty="0"/>
          </a:p>
        </p:txBody>
      </p:sp>
      <p:sp>
        <p:nvSpPr>
          <p:cNvPr id="5" name="Footer Placeholder 4"/>
          <p:cNvSpPr>
            <a:spLocks noGrp="1"/>
          </p:cNvSpPr>
          <p:nvPr>
            <p:ph type="ftr" sz="quarter" idx="11"/>
          </p:nvPr>
        </p:nvSpPr>
        <p:spPr/>
        <p:txBody>
          <a:bodyPr/>
          <a:lstStyle/>
          <a:p>
            <a:r>
              <a:rPr lang="en-US" dirty="0" err="1"/>
              <a:t>www.amazing-social.com</a:t>
            </a:r>
            <a:r>
              <a:rPr lang="en-US" dirty="0"/>
              <a:t>                  #5CsofSocial</a:t>
            </a:r>
          </a:p>
        </p:txBody>
      </p:sp>
      <p:sp>
        <p:nvSpPr>
          <p:cNvPr id="6" name="Slide Number Placeholder 5"/>
          <p:cNvSpPr>
            <a:spLocks noGrp="1"/>
          </p:cNvSpPr>
          <p:nvPr>
            <p:ph type="sldNum" sz="quarter" idx="12"/>
          </p:nvPr>
        </p:nvSpPr>
        <p:spPr/>
        <p:txBody>
          <a:bodyPr/>
          <a:lstStyle/>
          <a:p>
            <a:fld id="{57AF16DE-A0D5-4438-950F-5B1E159C2C28}" type="slidenum">
              <a:rPr lang="en-US" smtClean="0"/>
              <a:t>17</a:t>
            </a:fld>
            <a:endParaRPr lang="en-US"/>
          </a:p>
        </p:txBody>
      </p:sp>
      <p:pic>
        <p:nvPicPr>
          <p:cNvPr id="7" name="Picture 6" descr="Screen Shot 2016-11-19 at 5.22.57 PM.png"/>
          <p:cNvPicPr>
            <a:picLocks noChangeAspect="1"/>
          </p:cNvPicPr>
          <p:nvPr/>
        </p:nvPicPr>
        <p:blipFill rotWithShape="1">
          <a:blip r:embed="rId2">
            <a:extLst>
              <a:ext uri="{28A0092B-C50C-407E-A947-70E740481C1C}">
                <a14:useLocalDpi xmlns:a14="http://schemas.microsoft.com/office/drawing/2010/main" val="0"/>
              </a:ext>
            </a:extLst>
          </a:blip>
          <a:srcRect l="14271" t="5561" r="11112" b="6810"/>
          <a:stretch/>
        </p:blipFill>
        <p:spPr>
          <a:xfrm>
            <a:off x="1138553" y="5324607"/>
            <a:ext cx="1653090" cy="1093135"/>
          </a:xfrm>
          <a:prstGeom prst="rect">
            <a:avLst/>
          </a:prstGeom>
        </p:spPr>
      </p:pic>
      <p:sp>
        <p:nvSpPr>
          <p:cNvPr id="8" name="Title 1"/>
          <p:cNvSpPr txBox="1">
            <a:spLocks/>
          </p:cNvSpPr>
          <p:nvPr/>
        </p:nvSpPr>
        <p:spPr>
          <a:xfrm>
            <a:off x="666475" y="2349925"/>
            <a:ext cx="2624234" cy="2456442"/>
          </a:xfrm>
          <a:prstGeom prst="rect">
            <a:avLst/>
          </a:prstGeom>
        </p:spPr>
        <p:txBody>
          <a:bodyPr vert="horz" lIns="228600" tIns="228600" rIns="228600" bIns="228600" rtlCol="0" anchor="ctr">
            <a:noAutofit/>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pPr algn="l"/>
            <a:r>
              <a:rPr lang="en-US" sz="3200" dirty="0">
                <a:solidFill>
                  <a:schemeClr val="bg1"/>
                </a:solidFill>
                <a:latin typeface="Helvetica" pitchFamily="2" charset="0"/>
              </a:rPr>
              <a:t>A/B Testing Protocol</a:t>
            </a:r>
          </a:p>
        </p:txBody>
      </p:sp>
    </p:spTree>
    <p:extLst>
      <p:ext uri="{BB962C8B-B14F-4D97-AF65-F5344CB8AC3E}">
        <p14:creationId xmlns:p14="http://schemas.microsoft.com/office/powerpoint/2010/main" val="334017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dissolv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E3525F7-6CE5-9949-9C71-BDB6E6CDC6A9}"/>
              </a:ext>
            </a:extLst>
          </p:cNvPr>
          <p:cNvSpPr>
            <a:spLocks noGrp="1"/>
          </p:cNvSpPr>
          <p:nvPr>
            <p:ph type="ftr" sz="quarter" idx="11"/>
          </p:nvPr>
        </p:nvSpPr>
        <p:spPr/>
        <p:txBody>
          <a:bodyPr/>
          <a:lstStyle/>
          <a:p>
            <a:r>
              <a:rPr lang="en-US"/>
              <a:t>www.amazing-social.com                  #5CsofSocial</a:t>
            </a:r>
          </a:p>
        </p:txBody>
      </p:sp>
      <p:sp>
        <p:nvSpPr>
          <p:cNvPr id="5" name="Slide Number Placeholder 4">
            <a:extLst>
              <a:ext uri="{FF2B5EF4-FFF2-40B4-BE49-F238E27FC236}">
                <a16:creationId xmlns:a16="http://schemas.microsoft.com/office/drawing/2014/main" id="{878E186F-E3C8-A843-8809-840001E36937}"/>
              </a:ext>
            </a:extLst>
          </p:cNvPr>
          <p:cNvSpPr>
            <a:spLocks noGrp="1"/>
          </p:cNvSpPr>
          <p:nvPr>
            <p:ph type="sldNum" sz="quarter" idx="12"/>
          </p:nvPr>
        </p:nvSpPr>
        <p:spPr/>
        <p:txBody>
          <a:bodyPr/>
          <a:lstStyle/>
          <a:p>
            <a:fld id="{57AF16DE-A0D5-4438-950F-5B1E159C2C28}" type="slidenum">
              <a:rPr lang="en-US" smtClean="0"/>
              <a:t>18</a:t>
            </a:fld>
            <a:endParaRPr lang="en-US"/>
          </a:p>
        </p:txBody>
      </p:sp>
      <p:pic>
        <p:nvPicPr>
          <p:cNvPr id="6" name="Picture 5">
            <a:extLst>
              <a:ext uri="{FF2B5EF4-FFF2-40B4-BE49-F238E27FC236}">
                <a16:creationId xmlns:a16="http://schemas.microsoft.com/office/drawing/2014/main" id="{EC6638A5-2EA0-654E-832A-E7758B0DEE6A}"/>
              </a:ext>
            </a:extLst>
          </p:cNvPr>
          <p:cNvPicPr>
            <a:picLocks noChangeAspect="1"/>
          </p:cNvPicPr>
          <p:nvPr/>
        </p:nvPicPr>
        <p:blipFill>
          <a:blip r:embed="rId2"/>
          <a:stretch>
            <a:fillRect/>
          </a:stretch>
        </p:blipFill>
        <p:spPr>
          <a:xfrm>
            <a:off x="1073888" y="650964"/>
            <a:ext cx="7121422" cy="5341067"/>
          </a:xfrm>
          <a:prstGeom prst="rect">
            <a:avLst/>
          </a:prstGeom>
        </p:spPr>
      </p:pic>
    </p:spTree>
    <p:extLst>
      <p:ext uri="{BB962C8B-B14F-4D97-AF65-F5344CB8AC3E}">
        <p14:creationId xmlns:p14="http://schemas.microsoft.com/office/powerpoint/2010/main" val="15903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914400"/>
            <a:ext cx="7270956" cy="766916"/>
          </a:xfrm>
        </p:spPr>
        <p:txBody>
          <a:bodyPr>
            <a:normAutofit fontScale="90000"/>
          </a:bodyPr>
          <a:lstStyle/>
          <a:p>
            <a:r>
              <a:rPr lang="en-US" dirty="0"/>
              <a:t>So what does the Corrections Matrix suggest? </a:t>
            </a:r>
            <a:r>
              <a:rPr lang="en-US" sz="2400" i="1" dirty="0"/>
              <a:t>(cont’d)</a:t>
            </a:r>
          </a:p>
        </p:txBody>
      </p:sp>
      <p:sp>
        <p:nvSpPr>
          <p:cNvPr id="3" name="Content Placeholder 2"/>
          <p:cNvSpPr>
            <a:spLocks noGrp="1"/>
          </p:cNvSpPr>
          <p:nvPr>
            <p:ph idx="1"/>
          </p:nvPr>
        </p:nvSpPr>
        <p:spPr>
          <a:xfrm>
            <a:off x="3579873" y="821161"/>
            <a:ext cx="5254858" cy="5155861"/>
          </a:xfrm>
        </p:spPr>
        <p:txBody>
          <a:bodyPr>
            <a:normAutofit/>
          </a:bodyPr>
          <a:lstStyle/>
          <a:p>
            <a:r>
              <a:rPr lang="en-US" dirty="0">
                <a:latin typeface="Helvetica" pitchFamily="2" charset="0"/>
              </a:rPr>
              <a:t>Determine what type of corrective action to take</a:t>
            </a:r>
          </a:p>
          <a:p>
            <a:pPr lvl="1"/>
            <a:r>
              <a:rPr lang="en-US" dirty="0">
                <a:latin typeface="Helvetica" pitchFamily="2" charset="0"/>
              </a:rPr>
              <a:t>Example: If you receive angry feedback avoid</a:t>
            </a:r>
          </a:p>
          <a:p>
            <a:pPr lvl="2"/>
            <a:r>
              <a:rPr lang="en-US" dirty="0">
                <a:latin typeface="Helvetica" pitchFamily="2" charset="0"/>
              </a:rPr>
              <a:t>Underreacting</a:t>
            </a:r>
          </a:p>
          <a:p>
            <a:pPr lvl="2"/>
            <a:r>
              <a:rPr lang="en-US" dirty="0">
                <a:latin typeface="Helvetica" pitchFamily="2" charset="0"/>
              </a:rPr>
              <a:t>Overreacting</a:t>
            </a:r>
          </a:p>
          <a:p>
            <a:pPr lvl="1"/>
            <a:endParaRPr lang="en-US" dirty="0">
              <a:latin typeface="Helvetica" pitchFamily="2" charset="0"/>
            </a:endParaRPr>
          </a:p>
          <a:p>
            <a:r>
              <a:rPr lang="en-US" dirty="0">
                <a:latin typeface="Helvetica" pitchFamily="2" charset="0"/>
              </a:rPr>
              <a:t>Set up a regular assessment process to evaluate</a:t>
            </a:r>
          </a:p>
          <a:p>
            <a:pPr lvl="1"/>
            <a:r>
              <a:rPr lang="en-US" dirty="0">
                <a:solidFill>
                  <a:schemeClr val="tx1"/>
                </a:solidFill>
                <a:latin typeface="Helvetica" pitchFamily="2" charset="0"/>
              </a:rPr>
              <a:t>Tactical errors</a:t>
            </a:r>
          </a:p>
          <a:p>
            <a:pPr lvl="1"/>
            <a:r>
              <a:rPr lang="en-US" dirty="0">
                <a:solidFill>
                  <a:schemeClr val="tx1"/>
                </a:solidFill>
                <a:latin typeface="Helvetica" pitchFamily="2" charset="0"/>
              </a:rPr>
              <a:t>Strategic errors – the 5 Cs </a:t>
            </a:r>
          </a:p>
        </p:txBody>
      </p:sp>
      <p:sp>
        <p:nvSpPr>
          <p:cNvPr id="5" name="Footer Placeholder 4"/>
          <p:cNvSpPr>
            <a:spLocks noGrp="1"/>
          </p:cNvSpPr>
          <p:nvPr>
            <p:ph type="ftr" sz="quarter" idx="11"/>
          </p:nvPr>
        </p:nvSpPr>
        <p:spPr/>
        <p:txBody>
          <a:bodyPr/>
          <a:lstStyle/>
          <a:p>
            <a:r>
              <a:rPr lang="en-US"/>
              <a:t>www.amazing-social.com                  #5CsofSocial</a:t>
            </a:r>
          </a:p>
        </p:txBody>
      </p:sp>
      <p:sp>
        <p:nvSpPr>
          <p:cNvPr id="6" name="Slide Number Placeholder 5"/>
          <p:cNvSpPr>
            <a:spLocks noGrp="1"/>
          </p:cNvSpPr>
          <p:nvPr>
            <p:ph type="sldNum" sz="quarter" idx="12"/>
          </p:nvPr>
        </p:nvSpPr>
        <p:spPr/>
        <p:txBody>
          <a:bodyPr/>
          <a:lstStyle/>
          <a:p>
            <a:fld id="{57AF16DE-A0D5-4438-950F-5B1E159C2C28}" type="slidenum">
              <a:rPr lang="en-US" smtClean="0"/>
              <a:t>19</a:t>
            </a:fld>
            <a:endParaRPr lang="en-US"/>
          </a:p>
        </p:txBody>
      </p:sp>
      <p:pic>
        <p:nvPicPr>
          <p:cNvPr id="7" name="Picture 6" descr="Screen Shot 2016-11-19 at 5.21.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776" y="5299557"/>
            <a:ext cx="1949520" cy="1247547"/>
          </a:xfrm>
          <a:prstGeom prst="rect">
            <a:avLst/>
          </a:prstGeom>
        </p:spPr>
      </p:pic>
      <p:sp>
        <p:nvSpPr>
          <p:cNvPr id="4" name="Rectangle 3">
            <a:extLst>
              <a:ext uri="{FF2B5EF4-FFF2-40B4-BE49-F238E27FC236}">
                <a16:creationId xmlns:a16="http://schemas.microsoft.com/office/drawing/2014/main" id="{D737D26F-FBE6-4F47-B5AD-0D5D599497CF}"/>
              </a:ext>
            </a:extLst>
          </p:cNvPr>
          <p:cNvSpPr/>
          <p:nvPr/>
        </p:nvSpPr>
        <p:spPr>
          <a:xfrm>
            <a:off x="603504" y="2749386"/>
            <a:ext cx="2863517" cy="1815882"/>
          </a:xfrm>
          <a:prstGeom prst="rect">
            <a:avLst/>
          </a:prstGeom>
        </p:spPr>
        <p:txBody>
          <a:bodyPr wrap="square">
            <a:spAutoFit/>
          </a:bodyPr>
          <a:lstStyle/>
          <a:p>
            <a:r>
              <a:rPr lang="en-US" sz="2800" dirty="0">
                <a:solidFill>
                  <a:schemeClr val="bg1"/>
                </a:solidFill>
                <a:latin typeface="Helvetica" pitchFamily="2" charset="0"/>
              </a:rPr>
              <a:t>So what does the Corrections Matrix suggest we do? </a:t>
            </a:r>
            <a:r>
              <a:rPr lang="en-US" i="1" dirty="0">
                <a:solidFill>
                  <a:schemeClr val="bg1"/>
                </a:solidFill>
                <a:latin typeface="Helvetica" pitchFamily="2" charset="0"/>
              </a:rPr>
              <a:t>(cont’d)</a:t>
            </a:r>
            <a:endParaRPr lang="en-US" i="1" dirty="0"/>
          </a:p>
        </p:txBody>
      </p:sp>
    </p:spTree>
    <p:extLst>
      <p:ext uri="{BB962C8B-B14F-4D97-AF65-F5344CB8AC3E}">
        <p14:creationId xmlns:p14="http://schemas.microsoft.com/office/powerpoint/2010/main" val="380603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heckerboard(across)">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heckerboard(across)">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checkerboard(across)">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D2668A3-F7C2-4A46-97AD-FC9B15DA0F59}"/>
              </a:ext>
            </a:extLst>
          </p:cNvPr>
          <p:cNvSpPr>
            <a:spLocks noGrp="1"/>
          </p:cNvSpPr>
          <p:nvPr>
            <p:ph type="ftr" sz="quarter" idx="11"/>
          </p:nvPr>
        </p:nvSpPr>
        <p:spPr/>
        <p:txBody>
          <a:bodyPr/>
          <a:lstStyle/>
          <a:p>
            <a:r>
              <a:rPr lang="en-US"/>
              <a:t>www.amazing-social.com                  #5CsofSocial</a:t>
            </a:r>
          </a:p>
        </p:txBody>
      </p:sp>
      <p:sp>
        <p:nvSpPr>
          <p:cNvPr id="5" name="Slide Number Placeholder 4">
            <a:extLst>
              <a:ext uri="{FF2B5EF4-FFF2-40B4-BE49-F238E27FC236}">
                <a16:creationId xmlns:a16="http://schemas.microsoft.com/office/drawing/2014/main" id="{DFBB0DB0-541B-5743-909E-6E85C03EBD97}"/>
              </a:ext>
            </a:extLst>
          </p:cNvPr>
          <p:cNvSpPr>
            <a:spLocks noGrp="1"/>
          </p:cNvSpPr>
          <p:nvPr>
            <p:ph type="sldNum" sz="quarter" idx="12"/>
          </p:nvPr>
        </p:nvSpPr>
        <p:spPr/>
        <p:txBody>
          <a:bodyPr/>
          <a:lstStyle/>
          <a:p>
            <a:fld id="{57AF16DE-A0D5-4438-950F-5B1E159C2C28}" type="slidenum">
              <a:rPr lang="en-US" smtClean="0"/>
              <a:t>2</a:t>
            </a:fld>
            <a:endParaRPr lang="en-US"/>
          </a:p>
        </p:txBody>
      </p:sp>
      <p:pic>
        <p:nvPicPr>
          <p:cNvPr id="6" name="Picture 5">
            <a:extLst>
              <a:ext uri="{FF2B5EF4-FFF2-40B4-BE49-F238E27FC236}">
                <a16:creationId xmlns:a16="http://schemas.microsoft.com/office/drawing/2014/main" id="{A61F69FC-2CFE-D14E-9C9C-988BAB21942D}"/>
              </a:ext>
            </a:extLst>
          </p:cNvPr>
          <p:cNvPicPr>
            <a:picLocks noChangeAspect="1"/>
          </p:cNvPicPr>
          <p:nvPr/>
        </p:nvPicPr>
        <p:blipFill>
          <a:blip r:embed="rId2"/>
          <a:stretch>
            <a:fillRect/>
          </a:stretch>
        </p:blipFill>
        <p:spPr>
          <a:xfrm>
            <a:off x="854244" y="974915"/>
            <a:ext cx="7402252" cy="5200505"/>
          </a:xfrm>
          <a:prstGeom prst="rect">
            <a:avLst/>
          </a:prstGeom>
        </p:spPr>
      </p:pic>
      <p:sp>
        <p:nvSpPr>
          <p:cNvPr id="7" name="Freeform 6">
            <a:extLst>
              <a:ext uri="{FF2B5EF4-FFF2-40B4-BE49-F238E27FC236}">
                <a16:creationId xmlns:a16="http://schemas.microsoft.com/office/drawing/2014/main" id="{30DDA69D-2352-1A4F-80BC-EA1689CD1F48}"/>
              </a:ext>
            </a:extLst>
          </p:cNvPr>
          <p:cNvSpPr/>
          <p:nvPr/>
        </p:nvSpPr>
        <p:spPr>
          <a:xfrm>
            <a:off x="3801400" y="4511850"/>
            <a:ext cx="2057983" cy="1107725"/>
          </a:xfrm>
          <a:custGeom>
            <a:avLst/>
            <a:gdLst>
              <a:gd name="connsiteX0" fmla="*/ 939046 w 2057983"/>
              <a:gd name="connsiteY0" fmla="*/ 24063 h 1107725"/>
              <a:gd name="connsiteX1" fmla="*/ 614193 w 2057983"/>
              <a:gd name="connsiteY1" fmla="*/ 24063 h 1107725"/>
              <a:gd name="connsiteX2" fmla="*/ 566067 w 2057983"/>
              <a:gd name="connsiteY2" fmla="*/ 36095 h 1107725"/>
              <a:gd name="connsiteX3" fmla="*/ 481846 w 2057983"/>
              <a:gd name="connsiteY3" fmla="*/ 84221 h 1107725"/>
              <a:gd name="connsiteX4" fmla="*/ 409657 w 2057983"/>
              <a:gd name="connsiteY4" fmla="*/ 108284 h 1107725"/>
              <a:gd name="connsiteX5" fmla="*/ 373562 w 2057983"/>
              <a:gd name="connsiteY5" fmla="*/ 120316 h 1107725"/>
              <a:gd name="connsiteX6" fmla="*/ 337467 w 2057983"/>
              <a:gd name="connsiteY6" fmla="*/ 132347 h 1107725"/>
              <a:gd name="connsiteX7" fmla="*/ 253246 w 2057983"/>
              <a:gd name="connsiteY7" fmla="*/ 180474 h 1107725"/>
              <a:gd name="connsiteX8" fmla="*/ 156993 w 2057983"/>
              <a:gd name="connsiteY8" fmla="*/ 228600 h 1107725"/>
              <a:gd name="connsiteX9" fmla="*/ 84804 w 2057983"/>
              <a:gd name="connsiteY9" fmla="*/ 288758 h 1107725"/>
              <a:gd name="connsiteX10" fmla="*/ 24646 w 2057983"/>
              <a:gd name="connsiteY10" fmla="*/ 360947 h 1107725"/>
              <a:gd name="connsiteX11" fmla="*/ 583 w 2057983"/>
              <a:gd name="connsiteY11" fmla="*/ 505326 h 1107725"/>
              <a:gd name="connsiteX12" fmla="*/ 36678 w 2057983"/>
              <a:gd name="connsiteY12" fmla="*/ 709863 h 1107725"/>
              <a:gd name="connsiteX13" fmla="*/ 60741 w 2057983"/>
              <a:gd name="connsiteY13" fmla="*/ 770021 h 1107725"/>
              <a:gd name="connsiteX14" fmla="*/ 120899 w 2057983"/>
              <a:gd name="connsiteY14" fmla="*/ 842211 h 1107725"/>
              <a:gd name="connsiteX15" fmla="*/ 169025 w 2057983"/>
              <a:gd name="connsiteY15" fmla="*/ 878305 h 1107725"/>
              <a:gd name="connsiteX16" fmla="*/ 205120 w 2057983"/>
              <a:gd name="connsiteY16" fmla="*/ 890337 h 1107725"/>
              <a:gd name="connsiteX17" fmla="*/ 241215 w 2057983"/>
              <a:gd name="connsiteY17" fmla="*/ 926432 h 1107725"/>
              <a:gd name="connsiteX18" fmla="*/ 385593 w 2057983"/>
              <a:gd name="connsiteY18" fmla="*/ 962526 h 1107725"/>
              <a:gd name="connsiteX19" fmla="*/ 481846 w 2057983"/>
              <a:gd name="connsiteY19" fmla="*/ 986590 h 1107725"/>
              <a:gd name="connsiteX20" fmla="*/ 578099 w 2057983"/>
              <a:gd name="connsiteY20" fmla="*/ 1022684 h 1107725"/>
              <a:gd name="connsiteX21" fmla="*/ 722478 w 2057983"/>
              <a:gd name="connsiteY21" fmla="*/ 1046747 h 1107725"/>
              <a:gd name="connsiteX22" fmla="*/ 963109 w 2057983"/>
              <a:gd name="connsiteY22" fmla="*/ 1082842 h 1107725"/>
              <a:gd name="connsiteX23" fmla="*/ 1059362 w 2057983"/>
              <a:gd name="connsiteY23" fmla="*/ 1106905 h 1107725"/>
              <a:gd name="connsiteX24" fmla="*/ 1408278 w 2057983"/>
              <a:gd name="connsiteY24" fmla="*/ 1082842 h 1107725"/>
              <a:gd name="connsiteX25" fmla="*/ 1504530 w 2057983"/>
              <a:gd name="connsiteY25" fmla="*/ 1058779 h 1107725"/>
              <a:gd name="connsiteX26" fmla="*/ 1576720 w 2057983"/>
              <a:gd name="connsiteY26" fmla="*/ 1022684 h 1107725"/>
              <a:gd name="connsiteX27" fmla="*/ 1733130 w 2057983"/>
              <a:gd name="connsiteY27" fmla="*/ 986590 h 1107725"/>
              <a:gd name="connsiteX28" fmla="*/ 1841415 w 2057983"/>
              <a:gd name="connsiteY28" fmla="*/ 926432 h 1107725"/>
              <a:gd name="connsiteX29" fmla="*/ 1889541 w 2057983"/>
              <a:gd name="connsiteY29" fmla="*/ 890337 h 1107725"/>
              <a:gd name="connsiteX30" fmla="*/ 1997825 w 2057983"/>
              <a:gd name="connsiteY30" fmla="*/ 818147 h 1107725"/>
              <a:gd name="connsiteX31" fmla="*/ 2021888 w 2057983"/>
              <a:gd name="connsiteY31" fmla="*/ 782053 h 1107725"/>
              <a:gd name="connsiteX32" fmla="*/ 2057983 w 2057983"/>
              <a:gd name="connsiteY32" fmla="*/ 745958 h 1107725"/>
              <a:gd name="connsiteX33" fmla="*/ 2033920 w 2057983"/>
              <a:gd name="connsiteY33" fmla="*/ 469232 h 1107725"/>
              <a:gd name="connsiteX34" fmla="*/ 1997825 w 2057983"/>
              <a:gd name="connsiteY34" fmla="*/ 421105 h 1107725"/>
              <a:gd name="connsiteX35" fmla="*/ 1949699 w 2057983"/>
              <a:gd name="connsiteY35" fmla="*/ 324853 h 1107725"/>
              <a:gd name="connsiteX36" fmla="*/ 1913604 w 2057983"/>
              <a:gd name="connsiteY36" fmla="*/ 288758 h 1107725"/>
              <a:gd name="connsiteX37" fmla="*/ 1877509 w 2057983"/>
              <a:gd name="connsiteY37" fmla="*/ 228600 h 1107725"/>
              <a:gd name="connsiteX38" fmla="*/ 1781257 w 2057983"/>
              <a:gd name="connsiteY38" fmla="*/ 144379 h 1107725"/>
              <a:gd name="connsiteX39" fmla="*/ 1745162 w 2057983"/>
              <a:gd name="connsiteY39" fmla="*/ 108284 h 1107725"/>
              <a:gd name="connsiteX40" fmla="*/ 1636878 w 2057983"/>
              <a:gd name="connsiteY40" fmla="*/ 48126 h 1107725"/>
              <a:gd name="connsiteX41" fmla="*/ 1576720 w 2057983"/>
              <a:gd name="connsiteY41" fmla="*/ 24063 h 1107725"/>
              <a:gd name="connsiteX42" fmla="*/ 1456404 w 2057983"/>
              <a:gd name="connsiteY42" fmla="*/ 0 h 1107725"/>
              <a:gd name="connsiteX43" fmla="*/ 963109 w 2057983"/>
              <a:gd name="connsiteY43" fmla="*/ 36095 h 1107725"/>
              <a:gd name="connsiteX44" fmla="*/ 794667 w 2057983"/>
              <a:gd name="connsiteY44" fmla="*/ 48126 h 110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57983" h="1107725">
                <a:moveTo>
                  <a:pt x="939046" y="24063"/>
                </a:moveTo>
                <a:cubicBezTo>
                  <a:pt x="777717" y="7931"/>
                  <a:pt x="813308" y="5100"/>
                  <a:pt x="614193" y="24063"/>
                </a:cubicBezTo>
                <a:cubicBezTo>
                  <a:pt x="597732" y="25631"/>
                  <a:pt x="581550" y="30289"/>
                  <a:pt x="566067" y="36095"/>
                </a:cubicBezTo>
                <a:cubicBezTo>
                  <a:pt x="412412" y="93717"/>
                  <a:pt x="607518" y="28367"/>
                  <a:pt x="481846" y="84221"/>
                </a:cubicBezTo>
                <a:cubicBezTo>
                  <a:pt x="458667" y="94523"/>
                  <a:pt x="433720" y="100263"/>
                  <a:pt x="409657" y="108284"/>
                </a:cubicBezTo>
                <a:lnTo>
                  <a:pt x="373562" y="120316"/>
                </a:lnTo>
                <a:lnTo>
                  <a:pt x="337467" y="132347"/>
                </a:lnTo>
                <a:cubicBezTo>
                  <a:pt x="293890" y="175926"/>
                  <a:pt x="332014" y="144120"/>
                  <a:pt x="253246" y="180474"/>
                </a:cubicBezTo>
                <a:cubicBezTo>
                  <a:pt x="220676" y="195506"/>
                  <a:pt x="156993" y="228600"/>
                  <a:pt x="156993" y="228600"/>
                </a:cubicBezTo>
                <a:cubicBezTo>
                  <a:pt x="51553" y="334043"/>
                  <a:pt x="185301" y="205011"/>
                  <a:pt x="84804" y="288758"/>
                </a:cubicBezTo>
                <a:cubicBezTo>
                  <a:pt x="50065" y="317707"/>
                  <a:pt x="48306" y="325457"/>
                  <a:pt x="24646" y="360947"/>
                </a:cubicBezTo>
                <a:cubicBezTo>
                  <a:pt x="6904" y="414175"/>
                  <a:pt x="-2516" y="434036"/>
                  <a:pt x="583" y="505326"/>
                </a:cubicBezTo>
                <a:cubicBezTo>
                  <a:pt x="3897" y="581553"/>
                  <a:pt x="11750" y="643389"/>
                  <a:pt x="36678" y="709863"/>
                </a:cubicBezTo>
                <a:cubicBezTo>
                  <a:pt x="44261" y="730085"/>
                  <a:pt x="51082" y="750704"/>
                  <a:pt x="60741" y="770021"/>
                </a:cubicBezTo>
                <a:cubicBezTo>
                  <a:pt x="74665" y="797870"/>
                  <a:pt x="97615" y="822254"/>
                  <a:pt x="120899" y="842211"/>
                </a:cubicBezTo>
                <a:cubicBezTo>
                  <a:pt x="136124" y="855261"/>
                  <a:pt x="151615" y="868356"/>
                  <a:pt x="169025" y="878305"/>
                </a:cubicBezTo>
                <a:cubicBezTo>
                  <a:pt x="180037" y="884597"/>
                  <a:pt x="193088" y="886326"/>
                  <a:pt x="205120" y="890337"/>
                </a:cubicBezTo>
                <a:cubicBezTo>
                  <a:pt x="217152" y="902369"/>
                  <a:pt x="226341" y="918169"/>
                  <a:pt x="241215" y="926432"/>
                </a:cubicBezTo>
                <a:cubicBezTo>
                  <a:pt x="288576" y="952744"/>
                  <a:pt x="334522" y="951582"/>
                  <a:pt x="385593" y="962526"/>
                </a:cubicBezTo>
                <a:cubicBezTo>
                  <a:pt x="417931" y="969456"/>
                  <a:pt x="450280" y="976726"/>
                  <a:pt x="481846" y="986590"/>
                </a:cubicBezTo>
                <a:cubicBezTo>
                  <a:pt x="514552" y="996811"/>
                  <a:pt x="544856" y="1014373"/>
                  <a:pt x="578099" y="1022684"/>
                </a:cubicBezTo>
                <a:cubicBezTo>
                  <a:pt x="625432" y="1034517"/>
                  <a:pt x="674635" y="1037178"/>
                  <a:pt x="722478" y="1046747"/>
                </a:cubicBezTo>
                <a:cubicBezTo>
                  <a:pt x="926916" y="1087635"/>
                  <a:pt x="696208" y="1060601"/>
                  <a:pt x="963109" y="1082842"/>
                </a:cubicBezTo>
                <a:cubicBezTo>
                  <a:pt x="995193" y="1090863"/>
                  <a:pt x="1026307" y="1105839"/>
                  <a:pt x="1059362" y="1106905"/>
                </a:cubicBezTo>
                <a:cubicBezTo>
                  <a:pt x="1148630" y="1109785"/>
                  <a:pt x="1300985" y="1105834"/>
                  <a:pt x="1408278" y="1082842"/>
                </a:cubicBezTo>
                <a:cubicBezTo>
                  <a:pt x="1440615" y="1075913"/>
                  <a:pt x="1473385" y="1069902"/>
                  <a:pt x="1504530" y="1058779"/>
                </a:cubicBezTo>
                <a:cubicBezTo>
                  <a:pt x="1529866" y="1049730"/>
                  <a:pt x="1551886" y="1033032"/>
                  <a:pt x="1576720" y="1022684"/>
                </a:cubicBezTo>
                <a:cubicBezTo>
                  <a:pt x="1645654" y="993961"/>
                  <a:pt x="1657517" y="997391"/>
                  <a:pt x="1733130" y="986590"/>
                </a:cubicBezTo>
                <a:cubicBezTo>
                  <a:pt x="1857054" y="893648"/>
                  <a:pt x="1699613" y="1005211"/>
                  <a:pt x="1841415" y="926432"/>
                </a:cubicBezTo>
                <a:cubicBezTo>
                  <a:pt x="1858944" y="916694"/>
                  <a:pt x="1872856" y="901460"/>
                  <a:pt x="1889541" y="890337"/>
                </a:cubicBezTo>
                <a:cubicBezTo>
                  <a:pt x="1923911" y="867424"/>
                  <a:pt x="1967849" y="848123"/>
                  <a:pt x="1997825" y="818147"/>
                </a:cubicBezTo>
                <a:cubicBezTo>
                  <a:pt x="2008050" y="807922"/>
                  <a:pt x="2012631" y="793161"/>
                  <a:pt x="2021888" y="782053"/>
                </a:cubicBezTo>
                <a:cubicBezTo>
                  <a:pt x="2032781" y="768981"/>
                  <a:pt x="2045951" y="757990"/>
                  <a:pt x="2057983" y="745958"/>
                </a:cubicBezTo>
                <a:cubicBezTo>
                  <a:pt x="2049962" y="653716"/>
                  <a:pt x="2050780" y="560274"/>
                  <a:pt x="2033920" y="469232"/>
                </a:cubicBezTo>
                <a:cubicBezTo>
                  <a:pt x="2030269" y="449514"/>
                  <a:pt x="2007774" y="438516"/>
                  <a:pt x="1997825" y="421105"/>
                </a:cubicBezTo>
                <a:cubicBezTo>
                  <a:pt x="1938610" y="317480"/>
                  <a:pt x="2065683" y="479501"/>
                  <a:pt x="1949699" y="324853"/>
                </a:cubicBezTo>
                <a:cubicBezTo>
                  <a:pt x="1939490" y="311241"/>
                  <a:pt x="1923813" y="302370"/>
                  <a:pt x="1913604" y="288758"/>
                </a:cubicBezTo>
                <a:cubicBezTo>
                  <a:pt x="1899573" y="270050"/>
                  <a:pt x="1892118" y="246861"/>
                  <a:pt x="1877509" y="228600"/>
                </a:cubicBezTo>
                <a:cubicBezTo>
                  <a:pt x="1802531" y="134877"/>
                  <a:pt x="1843290" y="196074"/>
                  <a:pt x="1781257" y="144379"/>
                </a:cubicBezTo>
                <a:cubicBezTo>
                  <a:pt x="1768185" y="133486"/>
                  <a:pt x="1758593" y="118730"/>
                  <a:pt x="1745162" y="108284"/>
                </a:cubicBezTo>
                <a:cubicBezTo>
                  <a:pt x="1670264" y="50030"/>
                  <a:pt x="1696968" y="70660"/>
                  <a:pt x="1636878" y="48126"/>
                </a:cubicBezTo>
                <a:cubicBezTo>
                  <a:pt x="1616656" y="40543"/>
                  <a:pt x="1597588" y="29628"/>
                  <a:pt x="1576720" y="24063"/>
                </a:cubicBezTo>
                <a:cubicBezTo>
                  <a:pt x="1537201" y="13525"/>
                  <a:pt x="1496509" y="8021"/>
                  <a:pt x="1456404" y="0"/>
                </a:cubicBezTo>
                <a:cubicBezTo>
                  <a:pt x="1068885" y="48440"/>
                  <a:pt x="1476616" y="2966"/>
                  <a:pt x="963109" y="36095"/>
                </a:cubicBezTo>
                <a:lnTo>
                  <a:pt x="794667" y="48126"/>
                </a:lnTo>
              </a:path>
            </a:pathLst>
          </a:cu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2253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43578"/>
            <a:ext cx="6508377" cy="1143000"/>
          </a:xfrm>
        </p:spPr>
        <p:txBody>
          <a:bodyPr/>
          <a:lstStyle/>
          <a:p>
            <a:r>
              <a:rPr lang="en-US" dirty="0"/>
              <a:t>Concluding thoughts</a:t>
            </a:r>
          </a:p>
        </p:txBody>
      </p:sp>
      <p:sp>
        <p:nvSpPr>
          <p:cNvPr id="3" name="Content Placeholder 2"/>
          <p:cNvSpPr>
            <a:spLocks noGrp="1"/>
          </p:cNvSpPr>
          <p:nvPr>
            <p:ph idx="1"/>
          </p:nvPr>
        </p:nvSpPr>
        <p:spPr>
          <a:xfrm>
            <a:off x="3346708" y="941594"/>
            <a:ext cx="5685083" cy="5184575"/>
          </a:xfrm>
        </p:spPr>
        <p:txBody>
          <a:bodyPr>
            <a:normAutofit/>
          </a:bodyPr>
          <a:lstStyle/>
          <a:p>
            <a:r>
              <a:rPr lang="en-US" dirty="0"/>
              <a:t>“Failure is less painful when you extract the maximum value from it. If you learn from each mistake, large and small, share those lessons, and periodically check that these processes are helping your organization move more efficiently in the right direction, your return on failure will skyrocket.” </a:t>
            </a:r>
          </a:p>
          <a:p>
            <a:pPr marL="228600" lvl="1" indent="0">
              <a:buNone/>
            </a:pPr>
            <a:r>
              <a:rPr lang="en-US" sz="1200" dirty="0">
                <a:solidFill>
                  <a:schemeClr val="tx1"/>
                </a:solidFill>
              </a:rPr>
              <a:t>Julian </a:t>
            </a:r>
            <a:r>
              <a:rPr lang="en-US" sz="1200" dirty="0" err="1">
                <a:solidFill>
                  <a:schemeClr val="tx1"/>
                </a:solidFill>
              </a:rPr>
              <a:t>Birkinshaw</a:t>
            </a:r>
            <a:r>
              <a:rPr lang="en-US" sz="1200" dirty="0">
                <a:solidFill>
                  <a:schemeClr val="tx1"/>
                </a:solidFill>
              </a:rPr>
              <a:t>, &amp; Martine Haas (May 2016). Increase your return on failure. </a:t>
            </a:r>
            <a:r>
              <a:rPr lang="en-US" sz="1200" i="1" dirty="0">
                <a:solidFill>
                  <a:schemeClr val="tx1"/>
                </a:solidFill>
              </a:rPr>
              <a:t>Harvard Business Review</a:t>
            </a:r>
            <a:r>
              <a:rPr lang="en-US" sz="1200" dirty="0">
                <a:solidFill>
                  <a:schemeClr val="tx1"/>
                </a:solidFill>
              </a:rPr>
              <a:t>. 94(5), 89 – 93, p. 93.</a:t>
            </a:r>
          </a:p>
          <a:p>
            <a:pPr marL="228600" lvl="1" indent="0">
              <a:buNone/>
            </a:pPr>
            <a:endParaRPr lang="en-US" sz="1200" dirty="0">
              <a:solidFill>
                <a:schemeClr val="tx1"/>
              </a:solidFill>
            </a:endParaRPr>
          </a:p>
          <a:p>
            <a:r>
              <a:rPr lang="en-US" dirty="0"/>
              <a:t>“Many people have the ability to review something and make it better. Few are able to identify what is missing.”</a:t>
            </a:r>
            <a:r>
              <a:rPr lang="en-US" b="1" dirty="0"/>
              <a:t> </a:t>
            </a:r>
            <a:r>
              <a:rPr lang="en-US" sz="1400" dirty="0"/>
              <a:t>            						</a:t>
            </a:r>
            <a:r>
              <a:rPr lang="en-US" sz="1400" dirty="0">
                <a:solidFill>
                  <a:schemeClr val="tx1"/>
                </a:solidFill>
              </a:rPr>
              <a:t>- Donald Rumsfeld</a:t>
            </a:r>
          </a:p>
          <a:p>
            <a:endParaRPr lang="en-US" dirty="0"/>
          </a:p>
          <a:p>
            <a:pPr lvl="1"/>
            <a:endParaRPr lang="en-US" sz="1200" dirty="0"/>
          </a:p>
        </p:txBody>
      </p:sp>
      <p:sp>
        <p:nvSpPr>
          <p:cNvPr id="5" name="Footer Placeholder 4"/>
          <p:cNvSpPr>
            <a:spLocks noGrp="1"/>
          </p:cNvSpPr>
          <p:nvPr>
            <p:ph type="ftr" sz="quarter" idx="11"/>
          </p:nvPr>
        </p:nvSpPr>
        <p:spPr/>
        <p:txBody>
          <a:bodyPr/>
          <a:lstStyle/>
          <a:p>
            <a:r>
              <a:rPr lang="en-US"/>
              <a:t>www.amazing-social.com                  #5CsofSocial</a:t>
            </a:r>
          </a:p>
        </p:txBody>
      </p:sp>
      <p:sp>
        <p:nvSpPr>
          <p:cNvPr id="6" name="Slide Number Placeholder 5"/>
          <p:cNvSpPr>
            <a:spLocks noGrp="1"/>
          </p:cNvSpPr>
          <p:nvPr>
            <p:ph type="sldNum" sz="quarter" idx="12"/>
          </p:nvPr>
        </p:nvSpPr>
        <p:spPr/>
        <p:txBody>
          <a:bodyPr/>
          <a:lstStyle/>
          <a:p>
            <a:fld id="{57AF16DE-A0D5-4438-950F-5B1E159C2C28}" type="slidenum">
              <a:rPr lang="en-US" smtClean="0"/>
              <a:t>20</a:t>
            </a:fld>
            <a:endParaRPr lang="en-US"/>
          </a:p>
        </p:txBody>
      </p:sp>
      <p:sp>
        <p:nvSpPr>
          <p:cNvPr id="7" name="Title 1"/>
          <p:cNvSpPr txBox="1">
            <a:spLocks/>
          </p:cNvSpPr>
          <p:nvPr/>
        </p:nvSpPr>
        <p:spPr>
          <a:xfrm>
            <a:off x="666475" y="2349925"/>
            <a:ext cx="2798620" cy="2456442"/>
          </a:xfrm>
          <a:prstGeom prst="rect">
            <a:avLst/>
          </a:prstGeom>
        </p:spPr>
        <p:txBody>
          <a:bodyPr vert="horz" lIns="228600" tIns="228600" rIns="228600" bIns="228600" rtlCol="0" anchor="ctr">
            <a:noAutofit/>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pPr algn="l"/>
            <a:r>
              <a:rPr lang="en-US" sz="3200" dirty="0">
                <a:solidFill>
                  <a:schemeClr val="bg1"/>
                </a:solidFill>
                <a:latin typeface="Helvetica" pitchFamily="2" charset="0"/>
              </a:rPr>
              <a:t>Final thoughts</a:t>
            </a:r>
          </a:p>
        </p:txBody>
      </p:sp>
    </p:spTree>
    <p:extLst>
      <p:ext uri="{BB962C8B-B14F-4D97-AF65-F5344CB8AC3E}">
        <p14:creationId xmlns:p14="http://schemas.microsoft.com/office/powerpoint/2010/main" val="318860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Helvetica" panose="020B0604020202020204" pitchFamily="34" charset="0"/>
                <a:cs typeface="Helvetica" panose="020B0604020202020204" pitchFamily="34" charset="0"/>
              </a:rPr>
              <a:t>The 5 Cs of Social</a:t>
            </a:r>
            <a:endParaRPr lang="en-US" dirty="0">
              <a:solidFill>
                <a:schemeClr val="bg1"/>
              </a:solidFill>
            </a:endParaRPr>
          </a:p>
        </p:txBody>
      </p:sp>
      <p:pic>
        <p:nvPicPr>
          <p:cNvPr id="9"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44868"/>
          <a:stretch/>
        </p:blipFill>
        <p:spPr>
          <a:xfrm>
            <a:off x="3502731" y="975243"/>
            <a:ext cx="2483956" cy="4564813"/>
          </a:xfrm>
        </p:spPr>
      </p:pic>
      <p:sp>
        <p:nvSpPr>
          <p:cNvPr id="3" name="Footer Placeholder 2">
            <a:extLst>
              <a:ext uri="{FF2B5EF4-FFF2-40B4-BE49-F238E27FC236}">
                <a16:creationId xmlns:a16="http://schemas.microsoft.com/office/drawing/2014/main" id="{4195FB14-9DE4-C844-A248-5F4E709A6529}"/>
              </a:ext>
            </a:extLst>
          </p:cNvPr>
          <p:cNvSpPr>
            <a:spLocks noGrp="1"/>
          </p:cNvSpPr>
          <p:nvPr>
            <p:ph type="ftr" sz="quarter" idx="11"/>
          </p:nvPr>
        </p:nvSpPr>
        <p:spPr>
          <a:xfrm>
            <a:off x="183483" y="6356357"/>
            <a:ext cx="4433638" cy="365125"/>
          </a:xfrm>
        </p:spPr>
        <p:txBody>
          <a:bodyPr/>
          <a:lstStyle/>
          <a:p>
            <a:r>
              <a:rPr lang="en-US"/>
              <a:t>www.amazing-social.com                    #5CsofSocial</a:t>
            </a:r>
            <a:endParaRPr lang="en-US" dirty="0"/>
          </a:p>
        </p:txBody>
      </p:sp>
      <p:sp>
        <p:nvSpPr>
          <p:cNvPr id="5" name="Slide Number Placeholder 4"/>
          <p:cNvSpPr>
            <a:spLocks noGrp="1"/>
          </p:cNvSpPr>
          <p:nvPr>
            <p:ph type="sldNum" sz="quarter" idx="12"/>
          </p:nvPr>
        </p:nvSpPr>
        <p:spPr/>
        <p:txBody>
          <a:bodyPr/>
          <a:lstStyle/>
          <a:p>
            <a:fld id="{D9332CD4-06E3-4151-A624-2C33F282E07A}" type="slidenum">
              <a:rPr lang="en-US" smtClean="0"/>
              <a:t>21</a:t>
            </a:fld>
            <a:endParaRPr lang="en-US"/>
          </a:p>
        </p:txBody>
      </p:sp>
      <p:pic>
        <p:nvPicPr>
          <p:cNvPr id="8" name="Content Placeholder 6"/>
          <p:cNvPicPr>
            <a:picLocks noChangeAspect="1"/>
          </p:cNvPicPr>
          <p:nvPr/>
        </p:nvPicPr>
        <p:blipFill rotWithShape="1">
          <a:blip r:embed="rId2" cstate="print">
            <a:extLst>
              <a:ext uri="{28A0092B-C50C-407E-A947-70E740481C1C}">
                <a14:useLocalDpi xmlns:a14="http://schemas.microsoft.com/office/drawing/2010/main" val="0"/>
              </a:ext>
            </a:extLst>
          </a:blip>
          <a:srcRect t="55764"/>
          <a:stretch/>
        </p:blipFill>
        <p:spPr>
          <a:xfrm>
            <a:off x="5846138" y="1537868"/>
            <a:ext cx="2685081" cy="3959281"/>
          </a:xfrm>
          <a:prstGeom prst="rect">
            <a:avLst/>
          </a:prstGeom>
        </p:spPr>
      </p:pic>
    </p:spTree>
    <p:extLst>
      <p:ext uri="{BB962C8B-B14F-4D97-AF65-F5344CB8AC3E}">
        <p14:creationId xmlns:p14="http://schemas.microsoft.com/office/powerpoint/2010/main" val="3231081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1845" y="423015"/>
            <a:ext cx="3003264" cy="5146788"/>
          </a:xfrm>
          <a:prstGeom prst="rect">
            <a:avLst/>
          </a:prstGeom>
        </p:spPr>
      </p:pic>
      <p:sp>
        <p:nvSpPr>
          <p:cNvPr id="13" name="Oval 12"/>
          <p:cNvSpPr/>
          <p:nvPr/>
        </p:nvSpPr>
        <p:spPr>
          <a:xfrm>
            <a:off x="986801" y="469518"/>
            <a:ext cx="3703320" cy="4937760"/>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rot="21099423">
            <a:off x="-397505" y="1864140"/>
            <a:ext cx="6440035" cy="1938992"/>
          </a:xfrm>
          <a:prstGeom prst="rect">
            <a:avLst/>
          </a:prstGeom>
          <a:noFill/>
        </p:spPr>
        <p:txBody>
          <a:bodyPr wrap="square" rtlCol="0">
            <a:spAutoFit/>
          </a:bodyPr>
          <a:lstStyle/>
          <a:p>
            <a:pPr algn="ctr"/>
            <a:r>
              <a:rPr lang="en-US" sz="6000" b="1" dirty="0">
                <a:latin typeface="Helvetica" panose="020B0604020202020204" pitchFamily="34" charset="0"/>
                <a:cs typeface="Helvetica" panose="020B0604020202020204" pitchFamily="34" charset="0"/>
              </a:rPr>
              <a:t>Social Media </a:t>
            </a:r>
          </a:p>
          <a:p>
            <a:pPr algn="ctr"/>
            <a:r>
              <a:rPr lang="en-US" sz="6000" b="1" dirty="0">
                <a:latin typeface="Helvetica" panose="020B0604020202020204" pitchFamily="34" charset="0"/>
                <a:cs typeface="Helvetica" panose="020B0604020202020204" pitchFamily="34" charset="0"/>
              </a:rPr>
              <a:t>Strategy</a:t>
            </a:r>
          </a:p>
        </p:txBody>
      </p:sp>
      <p:sp>
        <p:nvSpPr>
          <p:cNvPr id="15" name="Rectangle 14"/>
          <p:cNvSpPr/>
          <p:nvPr/>
        </p:nvSpPr>
        <p:spPr>
          <a:xfrm rot="21106245">
            <a:off x="762371" y="4053760"/>
            <a:ext cx="4569342" cy="72712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rot="21114602">
            <a:off x="678640" y="4092665"/>
            <a:ext cx="4736804" cy="646331"/>
          </a:xfrm>
          <a:prstGeom prst="rect">
            <a:avLst/>
          </a:prstGeom>
          <a:noFill/>
        </p:spPr>
        <p:txBody>
          <a:bodyPr wrap="square" rtlCol="0">
            <a:spAutoFit/>
          </a:bodyPr>
          <a:lstStyle/>
          <a:p>
            <a:pPr algn="ctr"/>
            <a:r>
              <a:rPr lang="en-US" dirty="0">
                <a:solidFill>
                  <a:schemeClr val="bg1"/>
                </a:solidFill>
                <a:latin typeface="Helvetica" panose="020B0604020202020204" pitchFamily="34" charset="0"/>
                <a:cs typeface="Helvetica" panose="020B0604020202020204" pitchFamily="34" charset="0"/>
              </a:rPr>
              <a:t>Tools for Professionals and Organizations</a:t>
            </a:r>
          </a:p>
          <a:p>
            <a:pPr algn="ctr"/>
            <a:r>
              <a:rPr lang="en-US" dirty="0">
                <a:solidFill>
                  <a:schemeClr val="bg1"/>
                </a:solidFill>
                <a:latin typeface="Helvetica" panose="020B0604020202020204" pitchFamily="34" charset="0"/>
                <a:cs typeface="Helvetica" panose="020B0604020202020204" pitchFamily="34" charset="0"/>
              </a:rPr>
              <a:t>#5CsofSocial</a:t>
            </a:r>
          </a:p>
        </p:txBody>
      </p:sp>
      <p:sp>
        <p:nvSpPr>
          <p:cNvPr id="2" name="Footer Placeholder 1"/>
          <p:cNvSpPr>
            <a:spLocks noGrp="1"/>
          </p:cNvSpPr>
          <p:nvPr>
            <p:ph type="ftr" sz="quarter" idx="11"/>
          </p:nvPr>
        </p:nvSpPr>
        <p:spPr>
          <a:xfrm>
            <a:off x="2658542" y="6464809"/>
            <a:ext cx="3455415" cy="178389"/>
          </a:xfrm>
        </p:spPr>
        <p:txBody>
          <a:bodyPr/>
          <a:lstStyle/>
          <a:p>
            <a:r>
              <a:rPr lang="en-US" sz="1400">
                <a:latin typeface="Helvetica" panose="020B0604020202020204" pitchFamily="34" charset="0"/>
                <a:cs typeface="Helvetica" panose="020B0604020202020204" pitchFamily="34" charset="0"/>
              </a:rPr>
              <a:t>www.amazing-social.com                    #5CsofSocial</a:t>
            </a:r>
            <a:endParaRPr lang="en-US" sz="1400" dirty="0">
              <a:latin typeface="Helvetica" panose="020B0604020202020204" pitchFamily="34" charset="0"/>
              <a:cs typeface="Helvetica" panose="020B0604020202020204" pitchFamily="34" charset="0"/>
            </a:endParaRPr>
          </a:p>
        </p:txBody>
      </p:sp>
      <p:sp>
        <p:nvSpPr>
          <p:cNvPr id="3" name="Slide Number Placeholder 2"/>
          <p:cNvSpPr>
            <a:spLocks noGrp="1"/>
          </p:cNvSpPr>
          <p:nvPr>
            <p:ph type="sldNum" sz="quarter" idx="12"/>
          </p:nvPr>
        </p:nvSpPr>
        <p:spPr>
          <a:xfrm>
            <a:off x="7975602" y="6484367"/>
            <a:ext cx="1148195" cy="365125"/>
          </a:xfrm>
        </p:spPr>
        <p:txBody>
          <a:bodyPr/>
          <a:lstStyle/>
          <a:p>
            <a:fld id="{D9332CD4-06E3-4151-A624-2C33F282E07A}" type="slidenum">
              <a:rPr lang="en-US" smtClean="0">
                <a:latin typeface="Helvetica" panose="020B0604020202020204" pitchFamily="34" charset="0"/>
                <a:cs typeface="Helvetica" panose="020B0604020202020204" pitchFamily="34" charset="0"/>
              </a:rPr>
              <a:t>22</a:t>
            </a:fld>
            <a:endParaRPr lang="en-US"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72652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latin typeface="Helvetica" pitchFamily="2" charset="0"/>
              </a:rPr>
              <a:t>Agenda</a:t>
            </a:r>
          </a:p>
        </p:txBody>
      </p:sp>
      <p:sp>
        <p:nvSpPr>
          <p:cNvPr id="7" name="Content Placeholder 6"/>
          <p:cNvSpPr>
            <a:spLocks noGrp="1"/>
          </p:cNvSpPr>
          <p:nvPr>
            <p:ph idx="1"/>
          </p:nvPr>
        </p:nvSpPr>
        <p:spPr>
          <a:xfrm>
            <a:off x="3962084" y="526983"/>
            <a:ext cx="4447989" cy="3916363"/>
          </a:xfrm>
        </p:spPr>
        <p:txBody>
          <a:bodyPr/>
          <a:lstStyle/>
          <a:p>
            <a:pPr marL="457200" indent="-457200">
              <a:buFont typeface="+mj-lt"/>
              <a:buAutoNum type="arabicPeriod"/>
            </a:pPr>
            <a:r>
              <a:rPr lang="en-US" sz="2000" dirty="0">
                <a:latin typeface="Helvetica" pitchFamily="2" charset="0"/>
              </a:rPr>
              <a:t>What are some sources of errors?</a:t>
            </a:r>
          </a:p>
          <a:p>
            <a:pPr marL="457200" indent="-457200">
              <a:buFont typeface="+mj-lt"/>
              <a:buAutoNum type="arabicPeriod"/>
            </a:pPr>
            <a:endParaRPr lang="en-US" sz="2000" b="1" dirty="0">
              <a:latin typeface="Helvetica" pitchFamily="2" charset="0"/>
            </a:endParaRPr>
          </a:p>
          <a:p>
            <a:pPr marL="457200" indent="-457200">
              <a:buFont typeface="+mj-lt"/>
              <a:buAutoNum type="arabicPeriod"/>
            </a:pPr>
            <a:r>
              <a:rPr lang="en-US" sz="2000" dirty="0">
                <a:latin typeface="Helvetica" pitchFamily="2" charset="0"/>
              </a:rPr>
              <a:t>The Corrections Matrix</a:t>
            </a:r>
          </a:p>
          <a:p>
            <a:pPr marL="457200" indent="-457200">
              <a:buFont typeface="+mj-lt"/>
              <a:buAutoNum type="arabicPeriod"/>
            </a:pPr>
            <a:endParaRPr lang="en-US" sz="2000" b="1" dirty="0">
              <a:latin typeface="Helvetica" pitchFamily="2" charset="0"/>
            </a:endParaRPr>
          </a:p>
          <a:p>
            <a:pPr marL="457200" indent="-457200">
              <a:buFont typeface="+mj-lt"/>
              <a:buAutoNum type="arabicPeriod"/>
            </a:pPr>
            <a:r>
              <a:rPr lang="en-US" sz="2000" dirty="0">
                <a:latin typeface="Helvetica" pitchFamily="2" charset="0"/>
              </a:rPr>
              <a:t>What does the Corrections Matrix suggest we do? </a:t>
            </a:r>
          </a:p>
          <a:p>
            <a:pPr marL="0" indent="0">
              <a:buNone/>
            </a:pPr>
            <a:endParaRPr lang="en-US" dirty="0"/>
          </a:p>
        </p:txBody>
      </p:sp>
      <p:sp>
        <p:nvSpPr>
          <p:cNvPr id="4" name="Footer Placeholder 3"/>
          <p:cNvSpPr>
            <a:spLocks noGrp="1"/>
          </p:cNvSpPr>
          <p:nvPr>
            <p:ph type="ftr" sz="quarter" idx="11"/>
          </p:nvPr>
        </p:nvSpPr>
        <p:spPr/>
        <p:txBody>
          <a:bodyPr/>
          <a:lstStyle/>
          <a:p>
            <a:r>
              <a:rPr lang="en-US"/>
              <a:t>www.amazing-social.com                  #5CsofSocial</a:t>
            </a:r>
          </a:p>
        </p:txBody>
      </p:sp>
      <p:sp>
        <p:nvSpPr>
          <p:cNvPr id="5" name="Slide Number Placeholder 4"/>
          <p:cNvSpPr>
            <a:spLocks noGrp="1"/>
          </p:cNvSpPr>
          <p:nvPr>
            <p:ph type="sldNum" sz="quarter" idx="12"/>
          </p:nvPr>
        </p:nvSpPr>
        <p:spPr/>
        <p:txBody>
          <a:bodyPr/>
          <a:lstStyle/>
          <a:p>
            <a:fld id="{57AF16DE-A0D5-4438-950F-5B1E159C2C28}" type="slidenum">
              <a:rPr lang="en-US" smtClean="0"/>
              <a:t>3</a:t>
            </a:fld>
            <a:endParaRPr lang="en-US"/>
          </a:p>
        </p:txBody>
      </p:sp>
      <p:sp>
        <p:nvSpPr>
          <p:cNvPr id="2" name="TextBox 1"/>
          <p:cNvSpPr txBox="1"/>
          <p:nvPr/>
        </p:nvSpPr>
        <p:spPr>
          <a:xfrm>
            <a:off x="977309" y="5397724"/>
            <a:ext cx="6875105" cy="646331"/>
          </a:xfrm>
          <a:prstGeom prst="rect">
            <a:avLst/>
          </a:prstGeom>
          <a:solidFill>
            <a:srgbClr val="24EE21"/>
          </a:solidFill>
          <a:effectLst>
            <a:glow rad="241300">
              <a:srgbClr val="24EE21">
                <a:alpha val="87000"/>
              </a:srgbClr>
            </a:glow>
            <a:outerShdw blurRad="50800" dist="38100" dir="2700000" algn="tl" rotWithShape="0">
              <a:srgbClr val="24EE21">
                <a:alpha val="43000"/>
              </a:srgbClr>
            </a:outerShdw>
            <a:softEdge rad="190500"/>
          </a:effectLst>
        </p:spPr>
        <p:txBody>
          <a:bodyPr wrap="square" rtlCol="0">
            <a:spAutoFit/>
          </a:bodyPr>
          <a:lstStyle/>
          <a:p>
            <a:r>
              <a:rPr lang="en-US" dirty="0"/>
              <a:t>“Errors that are obvious to others can be invisible to us, no matter how hard we try to spot them.” – Joseph </a:t>
            </a:r>
            <a:r>
              <a:rPr lang="en-US" dirty="0" err="1"/>
              <a:t>Hallinan</a:t>
            </a:r>
            <a:endParaRPr lang="en-US" dirty="0"/>
          </a:p>
        </p:txBody>
      </p:sp>
    </p:spTree>
    <p:extLst>
      <p:ext uri="{BB962C8B-B14F-4D97-AF65-F5344CB8AC3E}">
        <p14:creationId xmlns:p14="http://schemas.microsoft.com/office/powerpoint/2010/main" val="288451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checkerboard(across)">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checkerboard(across)">
                                      <p:cBhvr>
                                        <p:cTn id="1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474" y="2349925"/>
            <a:ext cx="2774557" cy="2456442"/>
          </a:xfrm>
        </p:spPr>
        <p:txBody>
          <a:bodyPr>
            <a:normAutofit fontScale="90000"/>
          </a:bodyPr>
          <a:lstStyle/>
          <a:p>
            <a:pPr algn="l"/>
            <a:r>
              <a:rPr lang="en-US" sz="3600" dirty="0">
                <a:latin typeface="Helvetica" pitchFamily="2" charset="0"/>
              </a:rPr>
              <a:t>1. What are some sources of errors?</a:t>
            </a:r>
            <a:br>
              <a:rPr lang="en-US" dirty="0"/>
            </a:br>
            <a:endParaRPr lang="en-US" dirty="0"/>
          </a:p>
        </p:txBody>
      </p:sp>
      <p:sp>
        <p:nvSpPr>
          <p:cNvPr id="3" name="Content Placeholder 2"/>
          <p:cNvSpPr>
            <a:spLocks noGrp="1"/>
          </p:cNvSpPr>
          <p:nvPr>
            <p:ph idx="1"/>
          </p:nvPr>
        </p:nvSpPr>
        <p:spPr>
          <a:xfrm>
            <a:off x="3483905" y="803194"/>
            <a:ext cx="4711405" cy="5248622"/>
          </a:xfrm>
        </p:spPr>
        <p:txBody>
          <a:bodyPr/>
          <a:lstStyle/>
          <a:p>
            <a:r>
              <a:rPr lang="en-US" dirty="0">
                <a:latin typeface="Helvetica" pitchFamily="2" charset="0"/>
              </a:rPr>
              <a:t>Attention</a:t>
            </a:r>
          </a:p>
          <a:p>
            <a:pPr lvl="1"/>
            <a:r>
              <a:rPr lang="en-US" dirty="0">
                <a:latin typeface="Helvetica" pitchFamily="2" charset="0"/>
              </a:rPr>
              <a:t>“We simply can’t pay attention to everything, </a:t>
            </a:r>
            <a:r>
              <a:rPr lang="en-US" dirty="0" err="1">
                <a:latin typeface="Helvetica" pitchFamily="2" charset="0"/>
              </a:rPr>
              <a:t>evn</a:t>
            </a:r>
            <a:r>
              <a:rPr lang="en-US" dirty="0">
                <a:latin typeface="Helvetica" pitchFamily="2" charset="0"/>
              </a:rPr>
              <a:t> in a </a:t>
            </a:r>
            <a:r>
              <a:rPr lang="en-US" dirty="0" err="1">
                <a:latin typeface="Helvetica" pitchFamily="2" charset="0"/>
              </a:rPr>
              <a:t>wel</a:t>
            </a:r>
            <a:r>
              <a:rPr lang="en-US" dirty="0">
                <a:latin typeface="Helvetica" pitchFamily="2" charset="0"/>
              </a:rPr>
              <a:t> </a:t>
            </a:r>
            <a:r>
              <a:rPr lang="en-US" dirty="0" err="1">
                <a:latin typeface="Helvetica" pitchFamily="2" charset="0"/>
              </a:rPr>
              <a:t>riten</a:t>
            </a:r>
            <a:r>
              <a:rPr lang="en-US" dirty="0">
                <a:latin typeface="Helvetica" pitchFamily="2" charset="0"/>
              </a:rPr>
              <a:t> sentence </a:t>
            </a:r>
            <a:r>
              <a:rPr lang="en-US" dirty="0" err="1">
                <a:latin typeface="Helvetica" pitchFamily="2" charset="0"/>
              </a:rPr>
              <a:t>lke</a:t>
            </a:r>
            <a:r>
              <a:rPr lang="en-US" dirty="0">
                <a:latin typeface="Helvetica" pitchFamily="2" charset="0"/>
              </a:rPr>
              <a:t> this won.” </a:t>
            </a:r>
          </a:p>
          <a:p>
            <a:pPr lvl="1"/>
            <a:r>
              <a:rPr lang="en-US" dirty="0">
                <a:latin typeface="Helvetica" pitchFamily="2" charset="0"/>
              </a:rPr>
              <a:t>We can extract meaning without “painstakingly attending to every letter of every word.”</a:t>
            </a:r>
          </a:p>
          <a:p>
            <a:pPr lvl="1"/>
            <a:endParaRPr lang="en-US" dirty="0">
              <a:latin typeface="Helvetica" pitchFamily="2" charset="0"/>
            </a:endParaRPr>
          </a:p>
          <a:p>
            <a:r>
              <a:rPr lang="en-US" dirty="0">
                <a:latin typeface="Helvetica" pitchFamily="2" charset="0"/>
              </a:rPr>
              <a:t>Speed</a:t>
            </a:r>
          </a:p>
          <a:p>
            <a:pPr lvl="1"/>
            <a:r>
              <a:rPr lang="en-US" dirty="0">
                <a:latin typeface="Helvetica" pitchFamily="2" charset="0"/>
                <a:hlinkClick r:id="rId2"/>
              </a:rPr>
              <a:t>Lindsey Vonn’s </a:t>
            </a:r>
            <a:r>
              <a:rPr lang="en-US" dirty="0">
                <a:latin typeface="Helvetica" pitchFamily="2" charset="0"/>
              </a:rPr>
              <a:t>video of destroying her Head ski bindings</a:t>
            </a:r>
          </a:p>
          <a:p>
            <a:pPr lvl="1"/>
            <a:endParaRPr lang="en-US" dirty="0">
              <a:latin typeface="Helvetica" pitchFamily="2" charset="0"/>
            </a:endParaRPr>
          </a:p>
          <a:p>
            <a:endParaRPr lang="en-US" dirty="0"/>
          </a:p>
        </p:txBody>
      </p:sp>
      <p:sp>
        <p:nvSpPr>
          <p:cNvPr id="5" name="Footer Placeholder 4"/>
          <p:cNvSpPr>
            <a:spLocks noGrp="1"/>
          </p:cNvSpPr>
          <p:nvPr>
            <p:ph type="ftr" sz="quarter" idx="11"/>
          </p:nvPr>
        </p:nvSpPr>
        <p:spPr/>
        <p:txBody>
          <a:bodyPr/>
          <a:lstStyle/>
          <a:p>
            <a:r>
              <a:rPr lang="en-US"/>
              <a:t>www.amazing-social.com                  #5CsofSocial</a:t>
            </a:r>
          </a:p>
        </p:txBody>
      </p:sp>
      <p:sp>
        <p:nvSpPr>
          <p:cNvPr id="6" name="Slide Number Placeholder 5"/>
          <p:cNvSpPr>
            <a:spLocks noGrp="1"/>
          </p:cNvSpPr>
          <p:nvPr>
            <p:ph type="sldNum" sz="quarter" idx="12"/>
          </p:nvPr>
        </p:nvSpPr>
        <p:spPr/>
        <p:txBody>
          <a:bodyPr/>
          <a:lstStyle/>
          <a:p>
            <a:fld id="{57AF16DE-A0D5-4438-950F-5B1E159C2C28}" type="slidenum">
              <a:rPr lang="en-US" smtClean="0"/>
              <a:t>4</a:t>
            </a:fld>
            <a:endParaRPr lang="en-US"/>
          </a:p>
        </p:txBody>
      </p:sp>
      <p:pic>
        <p:nvPicPr>
          <p:cNvPr id="7" name="Picture 6" descr="Screen Shot 2016-11-19 at 5.31.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4594" y="4959123"/>
            <a:ext cx="1895639" cy="1092693"/>
          </a:xfrm>
          <a:prstGeom prst="rect">
            <a:avLst/>
          </a:prstGeom>
        </p:spPr>
      </p:pic>
    </p:spTree>
    <p:extLst>
      <p:ext uri="{BB962C8B-B14F-4D97-AF65-F5344CB8AC3E}">
        <p14:creationId xmlns:p14="http://schemas.microsoft.com/office/powerpoint/2010/main" val="20763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217" y="543578"/>
            <a:ext cx="6508377" cy="1143000"/>
          </a:xfrm>
        </p:spPr>
        <p:txBody>
          <a:bodyPr/>
          <a:lstStyle/>
          <a:p>
            <a:r>
              <a:rPr lang="en-US" dirty="0"/>
              <a:t>Sources of errors </a:t>
            </a:r>
            <a:r>
              <a:rPr lang="en-US" sz="2000" i="1" dirty="0"/>
              <a:t>(cont’d)</a:t>
            </a:r>
          </a:p>
        </p:txBody>
      </p:sp>
      <p:sp>
        <p:nvSpPr>
          <p:cNvPr id="3" name="Content Placeholder 2"/>
          <p:cNvSpPr>
            <a:spLocks noGrp="1"/>
          </p:cNvSpPr>
          <p:nvPr>
            <p:ph idx="1"/>
          </p:nvPr>
        </p:nvSpPr>
        <p:spPr>
          <a:xfrm>
            <a:off x="3492294" y="320040"/>
            <a:ext cx="5243911" cy="5806124"/>
          </a:xfrm>
        </p:spPr>
        <p:txBody>
          <a:bodyPr>
            <a:normAutofit fontScale="92500" lnSpcReduction="10000"/>
          </a:bodyPr>
          <a:lstStyle/>
          <a:p>
            <a:r>
              <a:rPr lang="en-US" dirty="0">
                <a:latin typeface="Helvetica" pitchFamily="2" charset="0"/>
              </a:rPr>
              <a:t>Habits</a:t>
            </a:r>
          </a:p>
          <a:p>
            <a:pPr lvl="1"/>
            <a:r>
              <a:rPr lang="en-US" dirty="0">
                <a:latin typeface="Helvetica" pitchFamily="2" charset="0"/>
              </a:rPr>
              <a:t>Which month of the year do most of the dating errors occur on checks?</a:t>
            </a:r>
          </a:p>
          <a:p>
            <a:pPr lvl="1"/>
            <a:r>
              <a:rPr lang="en-US" dirty="0">
                <a:latin typeface="Helvetica" pitchFamily="2" charset="0"/>
              </a:rPr>
              <a:t>“</a:t>
            </a:r>
            <a:r>
              <a:rPr lang="en-US" dirty="0" err="1">
                <a:latin typeface="Helvetica" pitchFamily="2" charset="0"/>
              </a:rPr>
              <a:t>dadada</a:t>
            </a:r>
            <a:r>
              <a:rPr lang="en-US" dirty="0">
                <a:latin typeface="Helvetica" pitchFamily="2" charset="0"/>
              </a:rPr>
              <a:t>” Mark Zuckerberg</a:t>
            </a:r>
          </a:p>
          <a:p>
            <a:pPr lvl="1"/>
            <a:endParaRPr lang="en-US" sz="1500" dirty="0">
              <a:latin typeface="Helvetica" pitchFamily="2" charset="0"/>
            </a:endParaRPr>
          </a:p>
          <a:p>
            <a:r>
              <a:rPr lang="en-US" dirty="0">
                <a:latin typeface="Helvetica" pitchFamily="2" charset="0"/>
              </a:rPr>
              <a:t>Thinking biases</a:t>
            </a:r>
          </a:p>
          <a:p>
            <a:pPr lvl="1"/>
            <a:r>
              <a:rPr lang="en-US" dirty="0">
                <a:latin typeface="Helvetica" pitchFamily="2" charset="0"/>
              </a:rPr>
              <a:t>Ex</a:t>
            </a:r>
            <a:r>
              <a:rPr lang="en-US" dirty="0">
                <a:solidFill>
                  <a:schemeClr val="tx1"/>
                </a:solidFill>
                <a:latin typeface="Helvetica" pitchFamily="2" charset="0"/>
              </a:rPr>
              <a:t>ample: availability bias</a:t>
            </a:r>
          </a:p>
          <a:p>
            <a:pPr lvl="1"/>
            <a:r>
              <a:rPr lang="en-US" dirty="0">
                <a:solidFill>
                  <a:schemeClr val="tx1"/>
                </a:solidFill>
                <a:latin typeface="Helvetica" pitchFamily="2" charset="0"/>
              </a:rPr>
              <a:t>See Table 10.1 for other biases</a:t>
            </a:r>
          </a:p>
          <a:p>
            <a:pPr lvl="1"/>
            <a:r>
              <a:rPr lang="en-US" dirty="0">
                <a:latin typeface="Helvetica" pitchFamily="2" charset="0"/>
              </a:rPr>
              <a:t>Dumb ways to die .. Safety on Metro</a:t>
            </a:r>
          </a:p>
          <a:p>
            <a:pPr lvl="2"/>
            <a:r>
              <a:rPr lang="en-US" dirty="0">
                <a:latin typeface="Helvetica" pitchFamily="2" charset="0"/>
              </a:rPr>
              <a:t>100 million views .. So what? … Didn’t improve safety—but entertaining (biased thinking)</a:t>
            </a:r>
          </a:p>
          <a:p>
            <a:pPr marL="971550" lvl="2" indent="-285750"/>
            <a:r>
              <a:rPr lang="en-US" dirty="0">
                <a:latin typeface="Helvetica" pitchFamily="2" charset="0"/>
                <a:hlinkClick r:id="rId3"/>
              </a:rPr>
              <a:t>Dumb Ways to Die</a:t>
            </a:r>
            <a:r>
              <a:rPr lang="en-US" dirty="0">
                <a:latin typeface="Helvetica" pitchFamily="2" charset="0"/>
              </a:rPr>
              <a:t>  video</a:t>
            </a:r>
          </a:p>
          <a:p>
            <a:pPr marL="971550" lvl="2" indent="-285750"/>
            <a:endParaRPr lang="en-US" sz="1300" dirty="0">
              <a:latin typeface="Helvetica" pitchFamily="2" charset="0"/>
            </a:endParaRPr>
          </a:p>
          <a:p>
            <a:r>
              <a:rPr lang="en-US" dirty="0">
                <a:latin typeface="Helvetica" pitchFamily="2" charset="0"/>
              </a:rPr>
              <a:t>Organizational structures, procedures, and protocols</a:t>
            </a:r>
          </a:p>
          <a:p>
            <a:pPr lvl="1"/>
            <a:r>
              <a:rPr lang="en-US" dirty="0">
                <a:latin typeface="Helvetica" pitchFamily="2" charset="0"/>
              </a:rPr>
              <a:t>Must coordinate these processes</a:t>
            </a:r>
          </a:p>
          <a:p>
            <a:pPr lvl="1"/>
            <a:r>
              <a:rPr lang="en-US" dirty="0">
                <a:latin typeface="Helvetica" pitchFamily="2" charset="0"/>
              </a:rPr>
              <a:t>Example: Sales must communicate with customer service, etc…</a:t>
            </a:r>
          </a:p>
          <a:p>
            <a:pPr lvl="1"/>
            <a:endParaRPr lang="en-US" dirty="0">
              <a:solidFill>
                <a:schemeClr val="tx1"/>
              </a:solidFill>
              <a:latin typeface="Helvetica" pitchFamily="2" charset="0"/>
            </a:endParaRPr>
          </a:p>
        </p:txBody>
      </p:sp>
      <p:sp>
        <p:nvSpPr>
          <p:cNvPr id="5" name="Footer Placeholder 4"/>
          <p:cNvSpPr>
            <a:spLocks noGrp="1"/>
          </p:cNvSpPr>
          <p:nvPr>
            <p:ph type="ftr" sz="quarter" idx="11"/>
          </p:nvPr>
        </p:nvSpPr>
        <p:spPr/>
        <p:txBody>
          <a:bodyPr/>
          <a:lstStyle/>
          <a:p>
            <a:r>
              <a:rPr lang="en-US"/>
              <a:t>www.amazing-social.com                  #5CsofSocial</a:t>
            </a:r>
          </a:p>
        </p:txBody>
      </p:sp>
      <p:sp>
        <p:nvSpPr>
          <p:cNvPr id="6" name="Slide Number Placeholder 5"/>
          <p:cNvSpPr>
            <a:spLocks noGrp="1"/>
          </p:cNvSpPr>
          <p:nvPr>
            <p:ph type="sldNum" sz="quarter" idx="12"/>
          </p:nvPr>
        </p:nvSpPr>
        <p:spPr/>
        <p:txBody>
          <a:bodyPr/>
          <a:lstStyle/>
          <a:p>
            <a:fld id="{57AF16DE-A0D5-4438-950F-5B1E159C2C28}" type="slidenum">
              <a:rPr lang="en-US" smtClean="0"/>
              <a:t>5</a:t>
            </a:fld>
            <a:endParaRPr lang="en-US"/>
          </a:p>
        </p:txBody>
      </p:sp>
      <p:pic>
        <p:nvPicPr>
          <p:cNvPr id="7" name="Picture 6" descr="Screen Shot 2016-11-19 at 5.25.1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547" y="2441567"/>
            <a:ext cx="2452267" cy="2134999"/>
          </a:xfrm>
          <a:prstGeom prst="rect">
            <a:avLst/>
          </a:prstGeom>
        </p:spPr>
      </p:pic>
    </p:spTree>
    <p:extLst>
      <p:ext uri="{BB962C8B-B14F-4D97-AF65-F5344CB8AC3E}">
        <p14:creationId xmlns:p14="http://schemas.microsoft.com/office/powerpoint/2010/main" val="79166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blinds(horizontal)">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blinds(horizontal)">
                                      <p:cBhvr>
                                        <p:cTn id="47" dur="5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blinds(horizontal)">
                                      <p:cBhvr>
                                        <p:cTn id="52" dur="500"/>
                                        <p:tgtEl>
                                          <p:spTgt spid="3">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Effect transition="in" filter="blinds(horizontal)">
                                      <p:cBhvr>
                                        <p:cTn id="57" dur="500"/>
                                        <p:tgtEl>
                                          <p:spTgt spid="3">
                                            <p:txEl>
                                              <p:pRg st="12" end="1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3" end="13"/>
                                            </p:txEl>
                                          </p:spTgt>
                                        </p:tgtEl>
                                        <p:attrNameLst>
                                          <p:attrName>style.visibility</p:attrName>
                                        </p:attrNameLst>
                                      </p:cBhvr>
                                      <p:to>
                                        <p:strVal val="visible"/>
                                      </p:to>
                                    </p:set>
                                    <p:animEffect transition="in" filter="blinds(horizontal)">
                                      <p:cBhvr>
                                        <p:cTn id="6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l"/>
            <a:r>
              <a:rPr lang="en-US" sz="3600" dirty="0">
                <a:latin typeface="Helvetica" pitchFamily="2" charset="0"/>
              </a:rPr>
              <a:t>2. The Correction Matrix</a:t>
            </a:r>
          </a:p>
        </p:txBody>
      </p:sp>
      <p:sp>
        <p:nvSpPr>
          <p:cNvPr id="6" name="Slide Number Placeholder 5"/>
          <p:cNvSpPr>
            <a:spLocks noGrp="1"/>
          </p:cNvSpPr>
          <p:nvPr>
            <p:ph type="sldNum" sz="quarter" idx="12"/>
          </p:nvPr>
        </p:nvSpPr>
        <p:spPr/>
        <p:txBody>
          <a:bodyPr/>
          <a:lstStyle/>
          <a:p>
            <a:fld id="{57AF16DE-A0D5-4438-950F-5B1E159C2C28}" type="slidenum">
              <a:rPr lang="en-US" smtClean="0"/>
              <a:t>6</a:t>
            </a:fld>
            <a:endParaRPr lang="en-US"/>
          </a:p>
        </p:txBody>
      </p:sp>
      <p:pic>
        <p:nvPicPr>
          <p:cNvPr id="2" name="Picture 1">
            <a:extLst>
              <a:ext uri="{FF2B5EF4-FFF2-40B4-BE49-F238E27FC236}">
                <a16:creationId xmlns:a16="http://schemas.microsoft.com/office/drawing/2014/main" id="{4BAF44F5-0FE9-8845-BA2C-4AE7B65F5187}"/>
              </a:ext>
            </a:extLst>
          </p:cNvPr>
          <p:cNvPicPr>
            <a:picLocks noChangeAspect="1"/>
          </p:cNvPicPr>
          <p:nvPr/>
        </p:nvPicPr>
        <p:blipFill>
          <a:blip r:embed="rId2"/>
          <a:stretch>
            <a:fillRect/>
          </a:stretch>
        </p:blipFill>
        <p:spPr>
          <a:xfrm>
            <a:off x="3525134" y="1226256"/>
            <a:ext cx="5353386" cy="4992613"/>
          </a:xfrm>
          <a:prstGeom prst="rect">
            <a:avLst/>
          </a:prstGeom>
        </p:spPr>
      </p:pic>
      <p:sp>
        <p:nvSpPr>
          <p:cNvPr id="3" name="Footer Placeholder 2"/>
          <p:cNvSpPr>
            <a:spLocks noGrp="1"/>
          </p:cNvSpPr>
          <p:nvPr>
            <p:ph type="ftr" sz="quarter" idx="11"/>
          </p:nvPr>
        </p:nvSpPr>
        <p:spPr/>
        <p:txBody>
          <a:bodyPr/>
          <a:lstStyle/>
          <a:p>
            <a:r>
              <a:rPr lang="en-US"/>
              <a:t>www.amazing-social.com                  #5CsofSocial</a:t>
            </a:r>
          </a:p>
        </p:txBody>
      </p:sp>
    </p:spTree>
    <p:extLst>
      <p:ext uri="{BB962C8B-B14F-4D97-AF65-F5344CB8AC3E}">
        <p14:creationId xmlns:p14="http://schemas.microsoft.com/office/powerpoint/2010/main" val="158657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2. Correction Matrix</a:t>
            </a:r>
          </a:p>
        </p:txBody>
      </p:sp>
      <p:sp>
        <p:nvSpPr>
          <p:cNvPr id="4" name="Date Placeholder 3"/>
          <p:cNvSpPr>
            <a:spLocks noGrp="1"/>
          </p:cNvSpPr>
          <p:nvPr>
            <p:ph type="dt" sz="half" idx="10"/>
          </p:nvPr>
        </p:nvSpPr>
        <p:spPr/>
        <p:txBody>
          <a:bodyPr/>
          <a:lstStyle/>
          <a:p>
            <a:fld id="{E50B0071-4754-4637-AF03-28040076012E}" type="datetime1">
              <a:rPr lang="en-US" smtClean="0"/>
              <a:t>4/10/18</a:t>
            </a:fld>
            <a:endParaRPr lang="en-US"/>
          </a:p>
        </p:txBody>
      </p:sp>
      <p:sp>
        <p:nvSpPr>
          <p:cNvPr id="6" name="Slide Number Placeholder 5"/>
          <p:cNvSpPr>
            <a:spLocks noGrp="1"/>
          </p:cNvSpPr>
          <p:nvPr>
            <p:ph type="sldNum" sz="quarter" idx="12"/>
          </p:nvPr>
        </p:nvSpPr>
        <p:spPr/>
        <p:txBody>
          <a:bodyPr/>
          <a:lstStyle/>
          <a:p>
            <a:fld id="{57AF16DE-A0D5-4438-950F-5B1E159C2C28}" type="slidenum">
              <a:rPr lang="en-US" smtClean="0"/>
              <a:t>7</a:t>
            </a:fld>
            <a:endParaRPr lang="en-US"/>
          </a:p>
        </p:txBody>
      </p:sp>
      <p:pic>
        <p:nvPicPr>
          <p:cNvPr id="8" name="Picture 7" descr="Screen Shot 2016-11-19 at 5.14.27 PM.png"/>
          <p:cNvPicPr>
            <a:picLocks noChangeAspect="1"/>
          </p:cNvPicPr>
          <p:nvPr/>
        </p:nvPicPr>
        <p:blipFill rotWithShape="1">
          <a:blip r:embed="rId2" cstate="email">
            <a:extLst>
              <a:ext uri="{28A0092B-C50C-407E-A947-70E740481C1C}">
                <a14:useLocalDpi xmlns:a14="http://schemas.microsoft.com/office/drawing/2010/main" val="0"/>
              </a:ext>
            </a:extLst>
          </a:blip>
          <a:srcRect l="5986" r="3262"/>
          <a:stretch/>
        </p:blipFill>
        <p:spPr>
          <a:xfrm>
            <a:off x="476466" y="1043003"/>
            <a:ext cx="7218502" cy="4524304"/>
          </a:xfrm>
          <a:prstGeom prst="rect">
            <a:avLst/>
          </a:prstGeom>
        </p:spPr>
      </p:pic>
      <p:sp>
        <p:nvSpPr>
          <p:cNvPr id="2" name="TextBox 1"/>
          <p:cNvSpPr txBox="1"/>
          <p:nvPr/>
        </p:nvSpPr>
        <p:spPr>
          <a:xfrm>
            <a:off x="7348351" y="4562123"/>
            <a:ext cx="1834995" cy="2031325"/>
          </a:xfrm>
          <a:prstGeom prst="rect">
            <a:avLst/>
          </a:prstGeom>
          <a:solidFill>
            <a:srgbClr val="FFC000"/>
          </a:solidFill>
        </p:spPr>
        <p:txBody>
          <a:bodyPr wrap="square" rtlCol="0">
            <a:spAutoFit/>
          </a:bodyPr>
          <a:lstStyle/>
          <a:p>
            <a:r>
              <a:rPr lang="en-US" dirty="0">
                <a:latin typeface="Helvetica" pitchFamily="2" charset="0"/>
              </a:rPr>
              <a:t>Minor tactical errors of omission - can be fixed quickly</a:t>
            </a:r>
          </a:p>
          <a:p>
            <a:r>
              <a:rPr lang="en-US" dirty="0">
                <a:latin typeface="Helvetica" pitchFamily="2" charset="0"/>
              </a:rPr>
              <a:t>Ex: forgetting to add a picture of a product</a:t>
            </a:r>
          </a:p>
        </p:txBody>
      </p:sp>
      <p:cxnSp>
        <p:nvCxnSpPr>
          <p:cNvPr id="5" name="Straight Arrow Connector 4"/>
          <p:cNvCxnSpPr/>
          <p:nvPr/>
        </p:nvCxnSpPr>
        <p:spPr>
          <a:xfrm flipH="1" flipV="1">
            <a:off x="6100345" y="3793695"/>
            <a:ext cx="1248006" cy="794914"/>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8620" y="4507587"/>
            <a:ext cx="2240834" cy="2308324"/>
          </a:xfrm>
          <a:prstGeom prst="rect">
            <a:avLst/>
          </a:prstGeom>
          <a:solidFill>
            <a:srgbClr val="FFC000"/>
          </a:solidFill>
        </p:spPr>
        <p:txBody>
          <a:bodyPr wrap="square" rtlCol="0">
            <a:spAutoFit/>
          </a:bodyPr>
          <a:lstStyle/>
          <a:p>
            <a:r>
              <a:rPr lang="en-US" dirty="0">
                <a:latin typeface="Helvetica" pitchFamily="2" charset="0"/>
              </a:rPr>
              <a:t>Tactical errors of commission – can be corrected quickly</a:t>
            </a:r>
          </a:p>
          <a:p>
            <a:r>
              <a:rPr lang="en-US" dirty="0">
                <a:latin typeface="Helvetica" pitchFamily="2" charset="0"/>
              </a:rPr>
              <a:t>Ex: Facebook shows a product on sale, but store doesn’t have it on sale</a:t>
            </a:r>
          </a:p>
        </p:txBody>
      </p:sp>
      <p:cxnSp>
        <p:nvCxnSpPr>
          <p:cNvPr id="13" name="Straight Arrow Connector 12"/>
          <p:cNvCxnSpPr>
            <a:cxnSpLocks/>
          </p:cNvCxnSpPr>
          <p:nvPr/>
        </p:nvCxnSpPr>
        <p:spPr>
          <a:xfrm flipV="1">
            <a:off x="2319454" y="3961179"/>
            <a:ext cx="1526335" cy="923081"/>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170600" y="78348"/>
            <a:ext cx="2829298" cy="1754326"/>
          </a:xfrm>
          <a:prstGeom prst="rect">
            <a:avLst/>
          </a:prstGeom>
          <a:solidFill>
            <a:srgbClr val="FFC000"/>
          </a:solidFill>
        </p:spPr>
        <p:txBody>
          <a:bodyPr wrap="square" rtlCol="0">
            <a:spAutoFit/>
          </a:bodyPr>
          <a:lstStyle/>
          <a:p>
            <a:r>
              <a:rPr lang="en-US" dirty="0">
                <a:latin typeface="Helvetica" pitchFamily="2" charset="0"/>
              </a:rPr>
              <a:t>Strategic error--harder to correct</a:t>
            </a:r>
          </a:p>
          <a:p>
            <a:r>
              <a:rPr lang="en-US" dirty="0">
                <a:latin typeface="Helvetica" pitchFamily="2" charset="0"/>
              </a:rPr>
              <a:t>Ex: store assumes everyone is on Facebook and overlooks other platforms</a:t>
            </a:r>
          </a:p>
        </p:txBody>
      </p:sp>
      <p:cxnSp>
        <p:nvCxnSpPr>
          <p:cNvPr id="21" name="Straight Arrow Connector 20"/>
          <p:cNvCxnSpPr>
            <a:cxnSpLocks/>
          </p:cNvCxnSpPr>
          <p:nvPr/>
        </p:nvCxnSpPr>
        <p:spPr>
          <a:xfrm flipH="1">
            <a:off x="6352674" y="1832674"/>
            <a:ext cx="902369" cy="517251"/>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378640" y="175736"/>
            <a:ext cx="1940814" cy="923330"/>
          </a:xfrm>
          <a:prstGeom prst="rect">
            <a:avLst/>
          </a:prstGeom>
          <a:solidFill>
            <a:srgbClr val="FFC000"/>
          </a:solidFill>
        </p:spPr>
        <p:txBody>
          <a:bodyPr wrap="square" rtlCol="0">
            <a:spAutoFit/>
          </a:bodyPr>
          <a:lstStyle/>
          <a:p>
            <a:r>
              <a:rPr lang="en-US" dirty="0">
                <a:latin typeface="Helvetica" pitchFamily="2" charset="0"/>
              </a:rPr>
              <a:t>Major mistakes!</a:t>
            </a:r>
          </a:p>
          <a:p>
            <a:r>
              <a:rPr lang="en-US" dirty="0">
                <a:latin typeface="Helvetica" pitchFamily="2" charset="0"/>
              </a:rPr>
              <a:t>Can damage org’s reputation</a:t>
            </a:r>
          </a:p>
        </p:txBody>
      </p:sp>
      <p:cxnSp>
        <p:nvCxnSpPr>
          <p:cNvPr id="27" name="Straight Arrow Connector 26"/>
          <p:cNvCxnSpPr>
            <a:cxnSpLocks/>
          </p:cNvCxnSpPr>
          <p:nvPr/>
        </p:nvCxnSpPr>
        <p:spPr>
          <a:xfrm>
            <a:off x="2129589" y="1107584"/>
            <a:ext cx="1075495" cy="1154918"/>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2235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9972"/>
            <a:ext cx="7772400" cy="612532"/>
          </a:xfrm>
        </p:spPr>
        <p:txBody>
          <a:bodyPr>
            <a:normAutofit fontScale="90000"/>
          </a:bodyPr>
          <a:lstStyle/>
          <a:p>
            <a:r>
              <a:rPr lang="en-US" dirty="0"/>
              <a:t>Major blunder</a:t>
            </a:r>
          </a:p>
        </p:txBody>
      </p:sp>
      <p:pic>
        <p:nvPicPr>
          <p:cNvPr id="6" name="Content Placeholder 5"/>
          <p:cNvPicPr>
            <a:picLocks noGrp="1" noChangeAspect="1"/>
          </p:cNvPicPr>
          <p:nvPr>
            <p:ph idx="1"/>
          </p:nvPr>
        </p:nvPicPr>
        <p:blipFill>
          <a:blip r:embed="rId3"/>
          <a:stretch>
            <a:fillRect/>
          </a:stretch>
        </p:blipFill>
        <p:spPr>
          <a:xfrm>
            <a:off x="3525689" y="733647"/>
            <a:ext cx="5468781" cy="5210993"/>
          </a:xfrm>
          <a:prstGeom prst="rect">
            <a:avLst/>
          </a:prstGeom>
        </p:spPr>
      </p:pic>
      <p:sp>
        <p:nvSpPr>
          <p:cNvPr id="4" name="Footer Placeholder 3"/>
          <p:cNvSpPr>
            <a:spLocks noGrp="1"/>
          </p:cNvSpPr>
          <p:nvPr>
            <p:ph type="ftr" sz="quarter" idx="11"/>
          </p:nvPr>
        </p:nvSpPr>
        <p:spPr/>
        <p:txBody>
          <a:bodyPr/>
          <a:lstStyle/>
          <a:p>
            <a:r>
              <a:rPr lang="en-US"/>
              <a:t>www.amazingsmstrategy.com    #5CsofSocial</a:t>
            </a:r>
          </a:p>
        </p:txBody>
      </p:sp>
      <p:sp>
        <p:nvSpPr>
          <p:cNvPr id="5" name="Slide Number Placeholder 4"/>
          <p:cNvSpPr>
            <a:spLocks noGrp="1"/>
          </p:cNvSpPr>
          <p:nvPr>
            <p:ph type="sldNum" sz="quarter" idx="12"/>
          </p:nvPr>
        </p:nvSpPr>
        <p:spPr/>
        <p:txBody>
          <a:bodyPr/>
          <a:lstStyle/>
          <a:p>
            <a:fld id="{D9332CD4-06E3-4151-A624-2C33F282E07A}" type="slidenum">
              <a:rPr lang="en-US" smtClean="0"/>
              <a:t>8</a:t>
            </a:fld>
            <a:endParaRPr lang="en-US"/>
          </a:p>
        </p:txBody>
      </p:sp>
      <p:sp>
        <p:nvSpPr>
          <p:cNvPr id="7" name="Date Placeholder 6">
            <a:extLst>
              <a:ext uri="{FF2B5EF4-FFF2-40B4-BE49-F238E27FC236}">
                <a16:creationId xmlns:a16="http://schemas.microsoft.com/office/drawing/2014/main" id="{D726306F-9E91-4E40-9A01-74F44D3CA31D}"/>
              </a:ext>
            </a:extLst>
          </p:cNvPr>
          <p:cNvSpPr>
            <a:spLocks noGrp="1"/>
          </p:cNvSpPr>
          <p:nvPr>
            <p:ph type="dt" sz="half" idx="10"/>
          </p:nvPr>
        </p:nvSpPr>
        <p:spPr/>
        <p:txBody>
          <a:bodyPr/>
          <a:lstStyle/>
          <a:p>
            <a:fld id="{D928EBC2-5DAA-6C46-BBD7-BFF7F6ABB99C}" type="datetime1">
              <a:rPr lang="en-US" smtClean="0"/>
              <a:t>4/10/18</a:t>
            </a:fld>
            <a:endParaRPr lang="en-US" dirty="0"/>
          </a:p>
        </p:txBody>
      </p:sp>
      <p:sp>
        <p:nvSpPr>
          <p:cNvPr id="3" name="TextBox 2">
            <a:extLst>
              <a:ext uri="{FF2B5EF4-FFF2-40B4-BE49-F238E27FC236}">
                <a16:creationId xmlns:a16="http://schemas.microsoft.com/office/drawing/2014/main" id="{69FD4A5E-CCA9-2E45-873A-65E217D53E76}"/>
              </a:ext>
            </a:extLst>
          </p:cNvPr>
          <p:cNvSpPr txBox="1"/>
          <p:nvPr/>
        </p:nvSpPr>
        <p:spPr>
          <a:xfrm>
            <a:off x="603504" y="2417384"/>
            <a:ext cx="2607529" cy="2123658"/>
          </a:xfrm>
          <a:prstGeom prst="rect">
            <a:avLst/>
          </a:prstGeom>
          <a:noFill/>
        </p:spPr>
        <p:txBody>
          <a:bodyPr wrap="square" rtlCol="0">
            <a:spAutoFit/>
          </a:bodyPr>
          <a:lstStyle/>
          <a:p>
            <a:pPr algn="ctr"/>
            <a:r>
              <a:rPr lang="en-US" sz="2400" b="1" dirty="0"/>
              <a:t>Major Blunder</a:t>
            </a:r>
          </a:p>
          <a:p>
            <a:pPr algn="ctr"/>
            <a:endParaRPr lang="en-US" dirty="0"/>
          </a:p>
          <a:p>
            <a:pPr algn="ctr"/>
            <a:r>
              <a:rPr lang="en-US" sz="2400" dirty="0">
                <a:solidFill>
                  <a:schemeClr val="bg1"/>
                </a:solidFill>
              </a:rPr>
              <a:t>“White makes you win” campaign</a:t>
            </a:r>
          </a:p>
          <a:p>
            <a:endParaRPr lang="en-US" dirty="0"/>
          </a:p>
        </p:txBody>
      </p:sp>
    </p:spTree>
    <p:extLst>
      <p:ext uri="{BB962C8B-B14F-4D97-AF65-F5344CB8AC3E}">
        <p14:creationId xmlns:p14="http://schemas.microsoft.com/office/powerpoint/2010/main" val="1864107298"/>
      </p:ext>
    </p:extLst>
  </p:cSld>
  <p:clrMapOvr>
    <a:masterClrMapping/>
  </p:clrMapOvr>
  <mc:AlternateContent xmlns:mc="http://schemas.openxmlformats.org/markup-compatibility/2006" xmlns:p14="http://schemas.microsoft.com/office/powerpoint/2010/main">
    <mc:Choice Requires="p14">
      <p:transition spd="slow" p14:dur="2000" advTm="26335"/>
    </mc:Choice>
    <mc:Fallback xmlns="">
      <p:transition spd="slow" advTm="2633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265" y="2285608"/>
            <a:ext cx="2890440" cy="2549108"/>
          </a:xfrm>
        </p:spPr>
        <p:txBody>
          <a:bodyPr>
            <a:normAutofit fontScale="90000"/>
          </a:bodyPr>
          <a:lstStyle/>
          <a:p>
            <a:r>
              <a:rPr lang="en-US" sz="3600" dirty="0">
                <a:latin typeface="Helvetica" pitchFamily="2" charset="0"/>
              </a:rPr>
              <a:t>Major blunder or “fail”</a:t>
            </a:r>
            <a:br>
              <a:rPr lang="en-US" sz="3600" dirty="0">
                <a:latin typeface="Helvetica" pitchFamily="2" charset="0"/>
              </a:rPr>
            </a:br>
            <a:br>
              <a:rPr lang="en-US" dirty="0"/>
            </a:br>
            <a:br>
              <a:rPr lang="en-US" dirty="0"/>
            </a:br>
            <a:endParaRPr lang="en-US" sz="2400" dirty="0"/>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4462949" y="640079"/>
            <a:ext cx="3548993" cy="5605079"/>
          </a:xfrm>
        </p:spPr>
      </p:pic>
      <p:sp>
        <p:nvSpPr>
          <p:cNvPr id="4" name="Date Placeholder 3"/>
          <p:cNvSpPr>
            <a:spLocks noGrp="1"/>
          </p:cNvSpPr>
          <p:nvPr>
            <p:ph type="dt" sz="half" idx="10"/>
          </p:nvPr>
        </p:nvSpPr>
        <p:spPr/>
        <p:txBody>
          <a:bodyPr/>
          <a:lstStyle/>
          <a:p>
            <a:fld id="{257E0413-DEF7-4A5B-B0EC-86630055D7EE}" type="datetime1">
              <a:rPr lang="en-US" smtClean="0"/>
              <a:t>4/10/18</a:t>
            </a:fld>
            <a:endParaRPr lang="en-US"/>
          </a:p>
        </p:txBody>
      </p:sp>
      <p:sp>
        <p:nvSpPr>
          <p:cNvPr id="5" name="Slide Number Placeholder 4"/>
          <p:cNvSpPr>
            <a:spLocks noGrp="1"/>
          </p:cNvSpPr>
          <p:nvPr>
            <p:ph type="sldNum" sz="quarter" idx="12"/>
          </p:nvPr>
        </p:nvSpPr>
        <p:spPr/>
        <p:txBody>
          <a:bodyPr/>
          <a:lstStyle/>
          <a:p>
            <a:fld id="{57AF16DE-A0D5-4438-950F-5B1E159C2C28}" type="slidenum">
              <a:rPr lang="en-US" smtClean="0"/>
              <a:t>9</a:t>
            </a:fld>
            <a:endParaRPr lang="en-US"/>
          </a:p>
        </p:txBody>
      </p:sp>
      <p:sp>
        <p:nvSpPr>
          <p:cNvPr id="3" name="Rectangle 2"/>
          <p:cNvSpPr/>
          <p:nvPr/>
        </p:nvSpPr>
        <p:spPr>
          <a:xfrm>
            <a:off x="925769" y="5622144"/>
            <a:ext cx="2313454" cy="369332"/>
          </a:xfrm>
          <a:prstGeom prst="rect">
            <a:avLst/>
          </a:prstGeom>
        </p:spPr>
        <p:txBody>
          <a:bodyPr wrap="none">
            <a:spAutoFit/>
          </a:bodyPr>
          <a:lstStyle/>
          <a:p>
            <a:r>
              <a:rPr lang="en-US" dirty="0">
                <a:solidFill>
                  <a:srgbClr val="000000"/>
                </a:solidFill>
                <a:latin typeface="Helvetica" pitchFamily="2" charset="0"/>
                <a:hlinkClick r:id="rId3"/>
              </a:rPr>
              <a:t>United SM Fail</a:t>
            </a:r>
            <a:r>
              <a:rPr lang="en-US" dirty="0">
                <a:solidFill>
                  <a:srgbClr val="000000"/>
                </a:solidFill>
                <a:latin typeface="Helvetica" pitchFamily="2" charset="0"/>
              </a:rPr>
              <a:t> video</a:t>
            </a:r>
          </a:p>
        </p:txBody>
      </p:sp>
      <p:sp>
        <p:nvSpPr>
          <p:cNvPr id="9" name="Footer Placeholder 4"/>
          <p:cNvSpPr>
            <a:spLocks noGrp="1"/>
          </p:cNvSpPr>
          <p:nvPr>
            <p:ph type="ftr" sz="quarter" idx="11"/>
          </p:nvPr>
        </p:nvSpPr>
        <p:spPr>
          <a:xfrm>
            <a:off x="603504" y="6227064"/>
            <a:ext cx="3859445" cy="320040"/>
          </a:xfrm>
        </p:spPr>
        <p:txBody>
          <a:bodyPr/>
          <a:lstStyle/>
          <a:p>
            <a:r>
              <a:rPr lang="en-US" dirty="0" err="1"/>
              <a:t>www.amazing-social.com</a:t>
            </a:r>
            <a:r>
              <a:rPr lang="en-US" dirty="0"/>
              <a:t>                  #5CsofSocial</a:t>
            </a:r>
          </a:p>
        </p:txBody>
      </p:sp>
    </p:spTree>
    <p:extLst>
      <p:ext uri="{BB962C8B-B14F-4D97-AF65-F5344CB8AC3E}">
        <p14:creationId xmlns:p14="http://schemas.microsoft.com/office/powerpoint/2010/main" val="1039908955"/>
      </p:ext>
    </p:extLst>
  </p:cSld>
  <p:clrMapOvr>
    <a:masterClrMapping/>
  </p:clrMapOvr>
</p:sld>
</file>

<file path=ppt/theme/theme1.xml><?xml version="1.0" encoding="utf-8"?>
<a:theme xmlns:a="http://schemas.openxmlformats.org/drawingml/2006/main" name="Default Theme">
  <a:themeElements>
    <a:clrScheme name="Atlas">
      <a:dk1>
        <a:sysClr val="windowText" lastClr="000000"/>
      </a:dk1>
      <a:lt1>
        <a:sysClr val="window" lastClr="FFFFFF"/>
      </a:lt1>
      <a:dk2>
        <a:srgbClr val="454545"/>
      </a:dk2>
      <a:lt2>
        <a:srgbClr val="E0E0E0"/>
      </a:lt2>
      <a:accent1>
        <a:srgbClr val="10B6F4"/>
      </a:accent1>
      <a:accent2>
        <a:srgbClr val="3C78C3"/>
      </a:accent2>
      <a:accent3>
        <a:srgbClr val="9F52D0"/>
      </a:accent3>
      <a:accent4>
        <a:srgbClr val="D64198"/>
      </a:accent4>
      <a:accent5>
        <a:srgbClr val="DA2228"/>
      </a:accent5>
      <a:accent6>
        <a:srgbClr val="F18318"/>
      </a:accent6>
      <a:hlink>
        <a:srgbClr val="38DDEC"/>
      </a:hlink>
      <a:folHlink>
        <a:srgbClr val="A8DEE8"/>
      </a:folHlink>
    </a:clrScheme>
    <a:fontScheme name="Atlas">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C0CB9708-C445-4049-9D7F-4C8684E69A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3880</TotalTime>
  <Words>1168</Words>
  <Application>Microsoft Macintosh PowerPoint</Application>
  <PresentationFormat>On-screen Show (4:3)</PresentationFormat>
  <Paragraphs>180</Paragraphs>
  <Slides>22</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Calibri</vt:lpstr>
      <vt:lpstr>Calibri Light</vt:lpstr>
      <vt:lpstr>Helvetica</vt:lpstr>
      <vt:lpstr>Rockwell</vt:lpstr>
      <vt:lpstr>Wingdings</vt:lpstr>
      <vt:lpstr>Default Theme</vt:lpstr>
      <vt:lpstr>Corrections  Chapter 10</vt:lpstr>
      <vt:lpstr>PowerPoint Presentation</vt:lpstr>
      <vt:lpstr>Agenda</vt:lpstr>
      <vt:lpstr>1. What are some sources of errors? </vt:lpstr>
      <vt:lpstr>Sources of errors (cont’d)</vt:lpstr>
      <vt:lpstr>2. The Correction Matrix</vt:lpstr>
      <vt:lpstr>2. Correction Matrix</vt:lpstr>
      <vt:lpstr>Major blunder</vt:lpstr>
      <vt:lpstr>Major blunder or “fail”   </vt:lpstr>
      <vt:lpstr>The Friendly Skies?</vt:lpstr>
      <vt:lpstr>First response-Twitter</vt:lpstr>
      <vt:lpstr>Internal response-employees</vt:lpstr>
      <vt:lpstr>Third time is the charm?</vt:lpstr>
      <vt:lpstr>Decision Processes</vt:lpstr>
      <vt:lpstr>3. So what does the Corrections Matrix suggest we do?</vt:lpstr>
      <vt:lpstr>A/B Testing</vt:lpstr>
      <vt:lpstr>A/B testing</vt:lpstr>
      <vt:lpstr>PowerPoint Presentation</vt:lpstr>
      <vt:lpstr>So what does the Corrections Matrix suggest? (cont’d)</vt:lpstr>
      <vt:lpstr>Concluding thoughts</vt:lpstr>
      <vt:lpstr>The 5 Cs of Social</vt:lpstr>
      <vt:lpstr>PowerPoint Presentation</vt:lpstr>
    </vt:vector>
  </TitlesOfParts>
  <Company>UWGB</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Crafting SM Strategies</dc:title>
  <dc:creator>Phil Clampitt</dc:creator>
  <cp:lastModifiedBy>Microsoft Office User</cp:lastModifiedBy>
  <cp:revision>83</cp:revision>
  <dcterms:created xsi:type="dcterms:W3CDTF">2016-10-16T23:04:03Z</dcterms:created>
  <dcterms:modified xsi:type="dcterms:W3CDTF">2018-04-10T16:18:54Z</dcterms:modified>
</cp:coreProperties>
</file>