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16"/>
  </p:notesMasterIdLst>
  <p:handoutMasterIdLst>
    <p:handoutMasterId r:id="rId17"/>
  </p:handoutMasterIdLst>
  <p:sldIdLst>
    <p:sldId id="256" r:id="rId2"/>
    <p:sldId id="330" r:id="rId3"/>
    <p:sldId id="257" r:id="rId4"/>
    <p:sldId id="338" r:id="rId5"/>
    <p:sldId id="308" r:id="rId6"/>
    <p:sldId id="331" r:id="rId7"/>
    <p:sldId id="333" r:id="rId8"/>
    <p:sldId id="334" r:id="rId9"/>
    <p:sldId id="339" r:id="rId10"/>
    <p:sldId id="335" r:id="rId11"/>
    <p:sldId id="341" r:id="rId12"/>
    <p:sldId id="342" r:id="rId13"/>
    <p:sldId id="343" r:id="rId14"/>
    <p:sldId id="344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6102A5-5BC4-F644-B8FF-7DCC0DA0505D}" type="datetimeFigureOut">
              <a:rPr lang="en-US" smtClean="0"/>
              <a:t>3/31/18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BB538F-A169-944A-8481-4A2385B238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1122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EEA443-5523-0C41-B041-82CCB8E6D102}" type="datetimeFigureOut">
              <a:rPr lang="en-US" smtClean="0"/>
              <a:t>3/31/18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57769-CEBF-5842-B087-B6FE918025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5607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.See book for details</a:t>
            </a:r>
          </a:p>
          <a:p>
            <a:r>
              <a:rPr lang="en-US" dirty="0"/>
              <a:t>*The Executive Summary was not specifically noted in the book. However, as some executives may not take the time to read the entire report, a one-page summary of the key points of the report is often helpful to include in the beginning of the report.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57769-CEBF-5842-B087-B6FE9180256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2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57769-CEBF-5842-B087-B6FE9180256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269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Note that the items </a:t>
            </a:r>
            <a:r>
              <a:rPr lang="en-US" i="1" dirty="0">
                <a:highlight>
                  <a:srgbClr val="FFFF00"/>
                </a:highlight>
              </a:rPr>
              <a:t>italicized</a:t>
            </a:r>
            <a:r>
              <a:rPr lang="en-US" dirty="0">
                <a:highlight>
                  <a:srgbClr val="FFFF00"/>
                </a:highlight>
              </a:rPr>
              <a:t> in Table 13.3 are those that can be measured by specific metrics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57769-CEBF-5842-B087-B6FE9180256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110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3128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247255" y="-59376"/>
            <a:ext cx="9386888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251970" y="1186484"/>
            <a:ext cx="6636259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9428" y="2075505"/>
            <a:ext cx="6509936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9428" y="3906267"/>
            <a:ext cx="6505070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3504" y="320040"/>
            <a:ext cx="27432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8CDBE502-4E51-6B45-9C69-4295281487E6}" type="datetime1">
              <a:rPr lang="en-US" smtClean="0"/>
              <a:t>3/31/18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3504" y="6227064"/>
            <a:ext cx="7941564" cy="32004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2410" y="320040"/>
            <a:ext cx="685800" cy="320040"/>
          </a:xfrm>
        </p:spPr>
        <p:txBody>
          <a:bodyPr/>
          <a:lstStyle/>
          <a:p>
            <a:fld id="{D9332CD4-06E3-4151-A624-2C33F282E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86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313135" y="0"/>
            <a:ext cx="9438086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2349926"/>
            <a:ext cx="2625897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32488" y="794719"/>
            <a:ext cx="4706276" cy="52570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8424E-7CC0-6A4D-9879-4C958C196FFF}" type="datetime1">
              <a:rPr lang="en-US" smtClean="0"/>
              <a:t>3/31/18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644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9438086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5789211" y="1699589"/>
            <a:ext cx="2755857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55578" y="2349925"/>
            <a:ext cx="2625896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2060" y="798445"/>
            <a:ext cx="4701467" cy="52573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3504" y="320040"/>
            <a:ext cx="2743200" cy="320040"/>
          </a:xfrm>
        </p:spPr>
        <p:txBody>
          <a:bodyPr/>
          <a:lstStyle/>
          <a:p>
            <a:fld id="{648C0552-3F17-6847-9AB2-C95213F1C95E}" type="datetime1">
              <a:rPr lang="en-US" smtClean="0"/>
              <a:t>3/31/18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3504" y="6227064"/>
            <a:ext cx="7941564" cy="320040"/>
          </a:xfrm>
        </p:spPr>
        <p:txBody>
          <a:bodyPr/>
          <a:lstStyle/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2410" y="320040"/>
            <a:ext cx="685800" cy="320040"/>
          </a:xfrm>
        </p:spPr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477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313135" y="0"/>
            <a:ext cx="9438086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2349925"/>
            <a:ext cx="2624234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8836" y="803186"/>
            <a:ext cx="4711405" cy="524862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1381-B25D-0445-87E4-6B207E9607F4}" type="datetime1">
              <a:rPr lang="en-US" smtClean="0"/>
              <a:t>3/31/18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51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247255" y="-59376"/>
            <a:ext cx="9386888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2444659" y="1186484"/>
            <a:ext cx="4249609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162" y="2074730"/>
            <a:ext cx="4117668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162" y="3846851"/>
            <a:ext cx="4117667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3504" y="320040"/>
            <a:ext cx="2743200" cy="320040"/>
          </a:xfrm>
        </p:spPr>
        <p:txBody>
          <a:bodyPr/>
          <a:lstStyle/>
          <a:p>
            <a:fld id="{6DBBBAA5-38A4-0A4E-8428-C445206010A7}" type="datetime1">
              <a:rPr lang="en-US" smtClean="0"/>
              <a:t>3/31/18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3504" y="6227064"/>
            <a:ext cx="7941564" cy="32004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2410" y="320040"/>
            <a:ext cx="685800" cy="320040"/>
          </a:xfrm>
        </p:spPr>
        <p:txBody>
          <a:bodyPr/>
          <a:lstStyle/>
          <a:p>
            <a:fld id="{D9332CD4-06E3-4151-A624-2C33F282E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36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313135" y="0"/>
            <a:ext cx="9438086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2339670"/>
            <a:ext cx="2625621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40659" y="803188"/>
            <a:ext cx="4702193" cy="23826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38835" y="3672162"/>
            <a:ext cx="4704017" cy="23835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3504" y="320040"/>
            <a:ext cx="2743200" cy="320040"/>
          </a:xfrm>
        </p:spPr>
        <p:txBody>
          <a:bodyPr/>
          <a:lstStyle/>
          <a:p>
            <a:fld id="{8A3A7DF6-1D6C-5C4C-B313-389DA879E8E3}" type="datetime1">
              <a:rPr lang="en-US" smtClean="0"/>
              <a:t>3/31/18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3504" y="6227064"/>
            <a:ext cx="7941564" cy="320040"/>
          </a:xfrm>
        </p:spPr>
        <p:txBody>
          <a:bodyPr/>
          <a:lstStyle/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2410" y="320040"/>
            <a:ext cx="685800" cy="320040"/>
          </a:xfrm>
        </p:spPr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56093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313135" y="0"/>
            <a:ext cx="9438086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1" y="2363916"/>
            <a:ext cx="2625621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3853" y="803185"/>
            <a:ext cx="4698816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43979" y="1488986"/>
            <a:ext cx="4698263" cy="16968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38989" y="3665887"/>
            <a:ext cx="4698311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38835" y="4351687"/>
            <a:ext cx="4699191" cy="1704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3504" y="320040"/>
            <a:ext cx="2743200" cy="320040"/>
          </a:xfrm>
        </p:spPr>
        <p:txBody>
          <a:bodyPr/>
          <a:lstStyle/>
          <a:p>
            <a:fld id="{741458B3-4AE8-444E-BE81-8AFEBF54C24F}" type="datetime1">
              <a:rPr lang="en-US" smtClean="0"/>
              <a:t>3/31/18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3504" y="6227064"/>
            <a:ext cx="7941564" cy="320040"/>
          </a:xfrm>
        </p:spPr>
        <p:txBody>
          <a:bodyPr/>
          <a:lstStyle/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52410" y="320040"/>
            <a:ext cx="685800" cy="320040"/>
          </a:xfrm>
        </p:spPr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8724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13135" y="0"/>
            <a:ext cx="9438086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2349925"/>
            <a:ext cx="2625897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6D8EC-8633-084E-9C34-1B571EB6C60E}" type="datetime1">
              <a:rPr lang="en-US" smtClean="0"/>
              <a:t>3/31/18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504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3504" y="320040"/>
            <a:ext cx="2743200" cy="320040"/>
          </a:xfrm>
        </p:spPr>
        <p:txBody>
          <a:bodyPr/>
          <a:lstStyle/>
          <a:p>
            <a:fld id="{35345AA5-3042-FF4C-8798-D8F6875770A3}" type="datetime1">
              <a:rPr lang="en-US" smtClean="0"/>
              <a:t>3/31/18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3504" y="6227064"/>
            <a:ext cx="7941564" cy="320040"/>
          </a:xfrm>
        </p:spPr>
        <p:txBody>
          <a:bodyPr/>
          <a:lstStyle/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52410" y="320040"/>
            <a:ext cx="685800" cy="320040"/>
          </a:xfrm>
        </p:spPr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390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313135" y="0"/>
            <a:ext cx="9438086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2352026"/>
            <a:ext cx="2625898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2488" y="802809"/>
            <a:ext cx="4706276" cy="524994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6474" y="3580186"/>
            <a:ext cx="2625898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D5DC1-1EE9-854A-B9C4-B0D533024652}" type="datetime1">
              <a:rPr lang="en-US" smtClean="0"/>
              <a:t>3/31/18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42936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247255" y="-59376"/>
            <a:ext cx="9386888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604002" y="1698332"/>
            <a:ext cx="4456155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57632" y="0"/>
            <a:ext cx="3486368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082" y="2360255"/>
            <a:ext cx="4332485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082" y="3545012"/>
            <a:ext cx="4332485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3504" y="320040"/>
            <a:ext cx="2743200" cy="320040"/>
          </a:xfrm>
        </p:spPr>
        <p:txBody>
          <a:bodyPr/>
          <a:lstStyle/>
          <a:p>
            <a:fld id="{A9392ABA-39E3-B943-B436-6281D8E67602}" type="datetime1">
              <a:rPr lang="en-US" smtClean="0"/>
              <a:t>3/31/18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3505" y="6227064"/>
            <a:ext cx="4456652" cy="320040"/>
          </a:xfrm>
        </p:spPr>
        <p:txBody>
          <a:bodyPr/>
          <a:lstStyle/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71283" y="320040"/>
            <a:ext cx="685800" cy="320040"/>
          </a:xfrm>
        </p:spPr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728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371" y="2358392"/>
            <a:ext cx="2624000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6237" y="794719"/>
            <a:ext cx="4462527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3504" y="320040"/>
            <a:ext cx="27432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8247B-03F3-9348-8D72-DEE72F61D4FE}" type="datetime1">
              <a:rPr lang="en-US" smtClean="0"/>
              <a:t>3/31/18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3504" y="6227064"/>
            <a:ext cx="79415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2410" y="320040"/>
            <a:ext cx="6858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71D3E-5A18-49EB-AD2A-429AF16575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261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Helvetica" pitchFamily="2" charset="0"/>
              </a:rPr>
              <a:t>Measuring Social Media Effectiveness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Helvetica" pitchFamily="2" charset="0"/>
              </a:rPr>
              <a:t>Chapter 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D0CEDF-3B43-C949-97FA-F11342E47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32CD4-06E3-4151-A624-2C33F282E0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97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9FA96-E66A-5249-922C-E30CC4263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95833"/>
            <a:ext cx="7715251" cy="1143000"/>
          </a:xfrm>
        </p:spPr>
        <p:txBody>
          <a:bodyPr/>
          <a:lstStyle/>
          <a:p>
            <a:r>
              <a:rPr lang="en-US" dirty="0"/>
              <a:t>Step 3: Avoid the metric minefield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ABCDD-4872-5E46-82C5-CB71D2835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5700" y="2060776"/>
            <a:ext cx="4984752" cy="4183141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Helvetica" pitchFamily="2" charset="0"/>
              </a:rPr>
              <a:t>Resist the seduction of glamour metrics</a:t>
            </a:r>
          </a:p>
          <a:p>
            <a:endParaRPr lang="en-US" sz="2000" dirty="0">
              <a:latin typeface="Helvetica" pitchFamily="2" charset="0"/>
            </a:endParaRPr>
          </a:p>
          <a:p>
            <a:r>
              <a:rPr lang="en-US" sz="2000" dirty="0">
                <a:latin typeface="Helvetica" pitchFamily="2" charset="0"/>
              </a:rPr>
              <a:t>Don’t assume that metric language transfers across platforms</a:t>
            </a:r>
          </a:p>
          <a:p>
            <a:endParaRPr lang="en-US" sz="2000" dirty="0">
              <a:latin typeface="Helvetica" pitchFamily="2" charset="0"/>
            </a:endParaRPr>
          </a:p>
          <a:p>
            <a:r>
              <a:rPr lang="en-US" sz="2000" dirty="0">
                <a:latin typeface="Helvetica" pitchFamily="2" charset="0"/>
              </a:rPr>
              <a:t>Be cautious when comparing over time and across organizations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6720C-1E24-9D44-97A7-71B21E5B7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B9BF5F-22AD-2246-B68B-40021270C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AEEE875-5CDE-1049-BEB6-294BC230DE07}"/>
              </a:ext>
            </a:extLst>
          </p:cNvPr>
          <p:cNvSpPr txBox="1">
            <a:spLocks/>
          </p:cNvSpPr>
          <p:nvPr/>
        </p:nvSpPr>
        <p:spPr>
          <a:xfrm>
            <a:off x="666474" y="2349925"/>
            <a:ext cx="2624234" cy="2456442"/>
          </a:xfrm>
          <a:prstGeom prst="rect">
            <a:avLst/>
          </a:prstGeom>
        </p:spPr>
        <p:txBody>
          <a:bodyPr vert="horz" lIns="228600" tIns="228600" rIns="228600" bIns="228600" rtlCol="0" anchor="ctr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Helvetica" pitchFamily="2" charset="0"/>
              </a:rPr>
              <a:t>Step 3: Avoid the metric minefield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783228-B5C5-4C48-AC78-556E6962D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414" y="406874"/>
            <a:ext cx="1997710" cy="149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03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6720C-1E24-9D44-97A7-71B21E5B7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B9BF5F-22AD-2246-B68B-40021270C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AEEE875-5CDE-1049-BEB6-294BC230DE07}"/>
              </a:ext>
            </a:extLst>
          </p:cNvPr>
          <p:cNvSpPr txBox="1">
            <a:spLocks/>
          </p:cNvSpPr>
          <p:nvPr/>
        </p:nvSpPr>
        <p:spPr>
          <a:xfrm>
            <a:off x="603503" y="2349925"/>
            <a:ext cx="2849559" cy="2456442"/>
          </a:xfrm>
          <a:prstGeom prst="rect">
            <a:avLst/>
          </a:prstGeom>
        </p:spPr>
        <p:txBody>
          <a:bodyPr vert="horz" lIns="228600" tIns="228600" rIns="228600" bIns="228600" rtlCol="0" anchor="ctr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Helvetica" pitchFamily="2" charset="0"/>
              </a:rPr>
              <a:t>Step 4: Match metrics with your 5 Cs Assessment Plan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2E7DB3-587B-5144-A214-EE3D94D4D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140" y="418523"/>
            <a:ext cx="4451972" cy="577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46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6720C-1E24-9D44-97A7-71B21E5B7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B9BF5F-22AD-2246-B68B-40021270C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AEEE875-5CDE-1049-BEB6-294BC230DE07}"/>
              </a:ext>
            </a:extLst>
          </p:cNvPr>
          <p:cNvSpPr txBox="1">
            <a:spLocks/>
          </p:cNvSpPr>
          <p:nvPr/>
        </p:nvSpPr>
        <p:spPr>
          <a:xfrm>
            <a:off x="493295" y="2349925"/>
            <a:ext cx="2911641" cy="2456442"/>
          </a:xfrm>
          <a:prstGeom prst="rect">
            <a:avLst/>
          </a:prstGeom>
        </p:spPr>
        <p:txBody>
          <a:bodyPr vert="horz" lIns="228600" tIns="228600" rIns="228600" bIns="228600" rtlCol="0" anchor="ctr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Helvetica" pitchFamily="2" charset="0"/>
              </a:rPr>
              <a:t>Match metrics with your 5 Cs Assessment Plan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406F40-A477-0B43-B204-91F3D1A37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961" y="567670"/>
            <a:ext cx="4075843" cy="56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47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5 Cs of Social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68"/>
          <a:stretch/>
        </p:blipFill>
        <p:spPr>
          <a:xfrm>
            <a:off x="3465914" y="1572841"/>
            <a:ext cx="2713132" cy="3739481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FDF152-BF42-ED4C-8A8E-C179393E3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www.amazing-social.com                    #5CsofSocial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32CD4-06E3-4151-A624-2C33F282E07A}" type="slidenum">
              <a:rPr lang="en-US" smtClean="0"/>
              <a:t>13</a:t>
            </a:fld>
            <a:endParaRPr lang="en-US"/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64"/>
          <a:stretch/>
        </p:blipFill>
        <p:spPr>
          <a:xfrm>
            <a:off x="6080409" y="2010646"/>
            <a:ext cx="2450808" cy="296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36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845" y="1174511"/>
            <a:ext cx="3003264" cy="3860091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986801" y="1209389"/>
            <a:ext cx="3703320" cy="370332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/>
          <p:cNvSpPr txBox="1"/>
          <p:nvPr/>
        </p:nvSpPr>
        <p:spPr>
          <a:xfrm rot="21099423">
            <a:off x="-397505" y="2243813"/>
            <a:ext cx="64400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latin typeface="Helvetica" panose="020B0604020202020204" pitchFamily="34" charset="0"/>
                <a:cs typeface="Helvetica" panose="020B0604020202020204" pitchFamily="34" charset="0"/>
              </a:rPr>
              <a:t>Social Media </a:t>
            </a:r>
          </a:p>
          <a:p>
            <a:pPr algn="ctr"/>
            <a:r>
              <a:rPr lang="en-US" sz="4500" b="1" dirty="0">
                <a:latin typeface="Helvetica" panose="020B0604020202020204" pitchFamily="34" charset="0"/>
                <a:cs typeface="Helvetica" panose="020B0604020202020204" pitchFamily="34" charset="0"/>
              </a:rPr>
              <a:t>Strategy</a:t>
            </a:r>
          </a:p>
        </p:txBody>
      </p:sp>
      <p:sp>
        <p:nvSpPr>
          <p:cNvPr id="15" name="Rectangle 14"/>
          <p:cNvSpPr/>
          <p:nvPr/>
        </p:nvSpPr>
        <p:spPr>
          <a:xfrm rot="21106245">
            <a:off x="762371" y="3897570"/>
            <a:ext cx="4569342" cy="54534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/>
          <p:cNvSpPr txBox="1"/>
          <p:nvPr/>
        </p:nvSpPr>
        <p:spPr>
          <a:xfrm rot="21114602">
            <a:off x="678640" y="3845958"/>
            <a:ext cx="4736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Tools for Professionals and Organizations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#5CsofSocial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658542" y="5705856"/>
            <a:ext cx="3455415" cy="133792"/>
          </a:xfrm>
        </p:spPr>
        <p:txBody>
          <a:bodyPr/>
          <a:lstStyle/>
          <a:p>
            <a:r>
              <a:rPr lang="en-US" sz="1050">
                <a:latin typeface="Helvetica" panose="020B0604020202020204" pitchFamily="34" charset="0"/>
                <a:cs typeface="Helvetica" panose="020B0604020202020204" pitchFamily="34" charset="0"/>
              </a:rPr>
              <a:t>www.amazing-social.com                    #5CsofSocial</a:t>
            </a:r>
            <a:endParaRPr lang="en-US" sz="105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975602" y="5720525"/>
            <a:ext cx="1148195" cy="273844"/>
          </a:xfrm>
        </p:spPr>
        <p:txBody>
          <a:bodyPr/>
          <a:lstStyle/>
          <a:p>
            <a:fld id="{D9332CD4-06E3-4151-A624-2C33F282E07A}" type="slidenum">
              <a:rPr lang="en-US" smtClean="0">
                <a:latin typeface="Helvetica" panose="020B0604020202020204" pitchFamily="34" charset="0"/>
                <a:cs typeface="Helvetica" panose="020B0604020202020204" pitchFamily="34" charset="0"/>
              </a:rPr>
              <a:t>14</a:t>
            </a:fld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23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A70B8CF-2086-714A-B353-A65A84956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III</a:t>
            </a:r>
            <a:r>
              <a:rPr lang="en-US"/>
              <a:t>: Assessing results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F59281-5916-BB4E-9C9B-2756B6382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98F08F-47C5-4649-BF04-62CEC4F6C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189747"/>
            <a:ext cx="8664177" cy="2802127"/>
          </a:xfrm>
          <a:prstGeom prst="rect">
            <a:avLst/>
          </a:prstGeom>
        </p:spPr>
      </p:pic>
      <p:sp>
        <p:nvSpPr>
          <p:cNvPr id="2" name="Freeform 1">
            <a:extLst>
              <a:ext uri="{FF2B5EF4-FFF2-40B4-BE49-F238E27FC236}">
                <a16:creationId xmlns:a16="http://schemas.microsoft.com/office/drawing/2014/main" id="{738A7EB7-CEAF-C844-BCD3-C1F9628E3DCD}"/>
              </a:ext>
            </a:extLst>
          </p:cNvPr>
          <p:cNvSpPr/>
          <p:nvPr/>
        </p:nvSpPr>
        <p:spPr>
          <a:xfrm>
            <a:off x="3561347" y="2755232"/>
            <a:ext cx="2045369" cy="2177715"/>
          </a:xfrm>
          <a:custGeom>
            <a:avLst/>
            <a:gdLst>
              <a:gd name="connsiteX0" fmla="*/ 938464 w 2045369"/>
              <a:gd name="connsiteY0" fmla="*/ 72189 h 2177715"/>
              <a:gd name="connsiteX1" fmla="*/ 830179 w 2045369"/>
              <a:gd name="connsiteY1" fmla="*/ 84221 h 2177715"/>
              <a:gd name="connsiteX2" fmla="*/ 505327 w 2045369"/>
              <a:gd name="connsiteY2" fmla="*/ 108284 h 2177715"/>
              <a:gd name="connsiteX3" fmla="*/ 336885 w 2045369"/>
              <a:gd name="connsiteY3" fmla="*/ 180473 h 2177715"/>
              <a:gd name="connsiteX4" fmla="*/ 276727 w 2045369"/>
              <a:gd name="connsiteY4" fmla="*/ 228600 h 2177715"/>
              <a:gd name="connsiteX5" fmla="*/ 204537 w 2045369"/>
              <a:gd name="connsiteY5" fmla="*/ 276726 h 2177715"/>
              <a:gd name="connsiteX6" fmla="*/ 96253 w 2045369"/>
              <a:gd name="connsiteY6" fmla="*/ 372979 h 2177715"/>
              <a:gd name="connsiteX7" fmla="*/ 72190 w 2045369"/>
              <a:gd name="connsiteY7" fmla="*/ 433136 h 2177715"/>
              <a:gd name="connsiteX8" fmla="*/ 36095 w 2045369"/>
              <a:gd name="connsiteY8" fmla="*/ 481263 h 2177715"/>
              <a:gd name="connsiteX9" fmla="*/ 12032 w 2045369"/>
              <a:gd name="connsiteY9" fmla="*/ 673768 h 2177715"/>
              <a:gd name="connsiteX10" fmla="*/ 0 w 2045369"/>
              <a:gd name="connsiteY10" fmla="*/ 757989 h 2177715"/>
              <a:gd name="connsiteX11" fmla="*/ 12032 w 2045369"/>
              <a:gd name="connsiteY11" fmla="*/ 1191126 h 2177715"/>
              <a:gd name="connsiteX12" fmla="*/ 36095 w 2045369"/>
              <a:gd name="connsiteY12" fmla="*/ 1287379 h 2177715"/>
              <a:gd name="connsiteX13" fmla="*/ 96253 w 2045369"/>
              <a:gd name="connsiteY13" fmla="*/ 1540042 h 2177715"/>
              <a:gd name="connsiteX14" fmla="*/ 132348 w 2045369"/>
              <a:gd name="connsiteY14" fmla="*/ 1612231 h 2177715"/>
              <a:gd name="connsiteX15" fmla="*/ 168442 w 2045369"/>
              <a:gd name="connsiteY15" fmla="*/ 1768642 h 2177715"/>
              <a:gd name="connsiteX16" fmla="*/ 204537 w 2045369"/>
              <a:gd name="connsiteY16" fmla="*/ 1828800 h 2177715"/>
              <a:gd name="connsiteX17" fmla="*/ 276727 w 2045369"/>
              <a:gd name="connsiteY17" fmla="*/ 1949115 h 2177715"/>
              <a:gd name="connsiteX18" fmla="*/ 421106 w 2045369"/>
              <a:gd name="connsiteY18" fmla="*/ 2045368 h 2177715"/>
              <a:gd name="connsiteX19" fmla="*/ 854242 w 2045369"/>
              <a:gd name="connsiteY19" fmla="*/ 2105526 h 2177715"/>
              <a:gd name="connsiteX20" fmla="*/ 974558 w 2045369"/>
              <a:gd name="connsiteY20" fmla="*/ 2141621 h 2177715"/>
              <a:gd name="connsiteX21" fmla="*/ 1118937 w 2045369"/>
              <a:gd name="connsiteY21" fmla="*/ 2153652 h 2177715"/>
              <a:gd name="connsiteX22" fmla="*/ 1227221 w 2045369"/>
              <a:gd name="connsiteY22" fmla="*/ 2177715 h 2177715"/>
              <a:gd name="connsiteX23" fmla="*/ 1443790 w 2045369"/>
              <a:gd name="connsiteY23" fmla="*/ 2165684 h 2177715"/>
              <a:gd name="connsiteX24" fmla="*/ 1588169 w 2045369"/>
              <a:gd name="connsiteY24" fmla="*/ 2093494 h 2177715"/>
              <a:gd name="connsiteX25" fmla="*/ 1648327 w 2045369"/>
              <a:gd name="connsiteY25" fmla="*/ 2081463 h 2177715"/>
              <a:gd name="connsiteX26" fmla="*/ 1732548 w 2045369"/>
              <a:gd name="connsiteY26" fmla="*/ 2009273 h 2177715"/>
              <a:gd name="connsiteX27" fmla="*/ 1768642 w 2045369"/>
              <a:gd name="connsiteY27" fmla="*/ 1961147 h 2177715"/>
              <a:gd name="connsiteX28" fmla="*/ 1816769 w 2045369"/>
              <a:gd name="connsiteY28" fmla="*/ 1913021 h 2177715"/>
              <a:gd name="connsiteX29" fmla="*/ 1888958 w 2045369"/>
              <a:gd name="connsiteY29" fmla="*/ 1816768 h 2177715"/>
              <a:gd name="connsiteX30" fmla="*/ 1925053 w 2045369"/>
              <a:gd name="connsiteY30" fmla="*/ 1780673 h 2177715"/>
              <a:gd name="connsiteX31" fmla="*/ 1961148 w 2045369"/>
              <a:gd name="connsiteY31" fmla="*/ 1696452 h 2177715"/>
              <a:gd name="connsiteX32" fmla="*/ 1985211 w 2045369"/>
              <a:gd name="connsiteY32" fmla="*/ 1648326 h 2177715"/>
              <a:gd name="connsiteX33" fmla="*/ 1997242 w 2045369"/>
              <a:gd name="connsiteY33" fmla="*/ 1600200 h 2177715"/>
              <a:gd name="connsiteX34" fmla="*/ 2021306 w 2045369"/>
              <a:gd name="connsiteY34" fmla="*/ 1564105 h 2177715"/>
              <a:gd name="connsiteX35" fmla="*/ 2033337 w 2045369"/>
              <a:gd name="connsiteY35" fmla="*/ 1503947 h 2177715"/>
              <a:gd name="connsiteX36" fmla="*/ 2045369 w 2045369"/>
              <a:gd name="connsiteY36" fmla="*/ 1467852 h 2177715"/>
              <a:gd name="connsiteX37" fmla="*/ 2021306 w 2045369"/>
              <a:gd name="connsiteY37" fmla="*/ 1251284 h 2177715"/>
              <a:gd name="connsiteX38" fmla="*/ 1925053 w 2045369"/>
              <a:gd name="connsiteY38" fmla="*/ 1046747 h 2177715"/>
              <a:gd name="connsiteX39" fmla="*/ 1840832 w 2045369"/>
              <a:gd name="connsiteY39" fmla="*/ 914400 h 2177715"/>
              <a:gd name="connsiteX40" fmla="*/ 1780674 w 2045369"/>
              <a:gd name="connsiteY40" fmla="*/ 806115 h 2177715"/>
              <a:gd name="connsiteX41" fmla="*/ 1720516 w 2045369"/>
              <a:gd name="connsiteY41" fmla="*/ 721894 h 2177715"/>
              <a:gd name="connsiteX42" fmla="*/ 1660358 w 2045369"/>
              <a:gd name="connsiteY42" fmla="*/ 625642 h 2177715"/>
              <a:gd name="connsiteX43" fmla="*/ 1624264 w 2045369"/>
              <a:gd name="connsiteY43" fmla="*/ 553452 h 2177715"/>
              <a:gd name="connsiteX44" fmla="*/ 1600200 w 2045369"/>
              <a:gd name="connsiteY44" fmla="*/ 493294 h 2177715"/>
              <a:gd name="connsiteX45" fmla="*/ 1564106 w 2045369"/>
              <a:gd name="connsiteY45" fmla="*/ 445168 h 2177715"/>
              <a:gd name="connsiteX46" fmla="*/ 1552074 w 2045369"/>
              <a:gd name="connsiteY46" fmla="*/ 397042 h 2177715"/>
              <a:gd name="connsiteX47" fmla="*/ 1515979 w 2045369"/>
              <a:gd name="connsiteY47" fmla="*/ 288757 h 2177715"/>
              <a:gd name="connsiteX48" fmla="*/ 1503948 w 2045369"/>
              <a:gd name="connsiteY48" fmla="*/ 228600 h 2177715"/>
              <a:gd name="connsiteX49" fmla="*/ 1467853 w 2045369"/>
              <a:gd name="connsiteY49" fmla="*/ 192505 h 2177715"/>
              <a:gd name="connsiteX50" fmla="*/ 1371600 w 2045369"/>
              <a:gd name="connsiteY50" fmla="*/ 84221 h 2177715"/>
              <a:gd name="connsiteX51" fmla="*/ 1335506 w 2045369"/>
              <a:gd name="connsiteY51" fmla="*/ 60157 h 2177715"/>
              <a:gd name="connsiteX52" fmla="*/ 1239253 w 2045369"/>
              <a:gd name="connsiteY52" fmla="*/ 36094 h 2177715"/>
              <a:gd name="connsiteX53" fmla="*/ 1034716 w 2045369"/>
              <a:gd name="connsiteY53" fmla="*/ 0 h 2177715"/>
              <a:gd name="connsiteX54" fmla="*/ 878306 w 2045369"/>
              <a:gd name="connsiteY54" fmla="*/ 12031 h 2177715"/>
              <a:gd name="connsiteX55" fmla="*/ 770021 w 2045369"/>
              <a:gd name="connsiteY55" fmla="*/ 48126 h 2177715"/>
              <a:gd name="connsiteX56" fmla="*/ 794085 w 2045369"/>
              <a:gd name="connsiteY56" fmla="*/ 156410 h 2177715"/>
              <a:gd name="connsiteX57" fmla="*/ 806116 w 2045369"/>
              <a:gd name="connsiteY57" fmla="*/ 156410 h 217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045369" h="2177715">
                <a:moveTo>
                  <a:pt x="938464" y="72189"/>
                </a:moveTo>
                <a:cubicBezTo>
                  <a:pt x="902369" y="76200"/>
                  <a:pt x="866371" y="81205"/>
                  <a:pt x="830179" y="84221"/>
                </a:cubicBezTo>
                <a:cubicBezTo>
                  <a:pt x="721973" y="93238"/>
                  <a:pt x="612816" y="92928"/>
                  <a:pt x="505327" y="108284"/>
                </a:cubicBezTo>
                <a:cubicBezTo>
                  <a:pt x="477205" y="112301"/>
                  <a:pt x="366454" y="161656"/>
                  <a:pt x="336885" y="180473"/>
                </a:cubicBezTo>
                <a:cubicBezTo>
                  <a:pt x="315220" y="194260"/>
                  <a:pt x="297495" y="213496"/>
                  <a:pt x="276727" y="228600"/>
                </a:cubicBezTo>
                <a:cubicBezTo>
                  <a:pt x="253338" y="245610"/>
                  <a:pt x="227926" y="259716"/>
                  <a:pt x="204537" y="276726"/>
                </a:cubicBezTo>
                <a:cubicBezTo>
                  <a:pt x="147428" y="318259"/>
                  <a:pt x="144193" y="325038"/>
                  <a:pt x="96253" y="372979"/>
                </a:cubicBezTo>
                <a:cubicBezTo>
                  <a:pt x="88232" y="393031"/>
                  <a:pt x="82678" y="414257"/>
                  <a:pt x="72190" y="433136"/>
                </a:cubicBezTo>
                <a:cubicBezTo>
                  <a:pt x="62451" y="450665"/>
                  <a:pt x="40959" y="461809"/>
                  <a:pt x="36095" y="481263"/>
                </a:cubicBezTo>
                <a:cubicBezTo>
                  <a:pt x="20411" y="544000"/>
                  <a:pt x="20396" y="609643"/>
                  <a:pt x="12032" y="673768"/>
                </a:cubicBezTo>
                <a:cubicBezTo>
                  <a:pt x="8364" y="701889"/>
                  <a:pt x="4011" y="729915"/>
                  <a:pt x="0" y="757989"/>
                </a:cubicBezTo>
                <a:cubicBezTo>
                  <a:pt x="4011" y="902368"/>
                  <a:pt x="2207" y="1047026"/>
                  <a:pt x="12032" y="1191126"/>
                </a:cubicBezTo>
                <a:cubicBezTo>
                  <a:pt x="14282" y="1224121"/>
                  <a:pt x="28520" y="1255186"/>
                  <a:pt x="36095" y="1287379"/>
                </a:cubicBezTo>
                <a:cubicBezTo>
                  <a:pt x="44933" y="1324943"/>
                  <a:pt x="86054" y="1519644"/>
                  <a:pt x="96253" y="1540042"/>
                </a:cubicBezTo>
                <a:lnTo>
                  <a:pt x="132348" y="1612231"/>
                </a:lnTo>
                <a:cubicBezTo>
                  <a:pt x="142558" y="1693911"/>
                  <a:pt x="135376" y="1702511"/>
                  <a:pt x="168442" y="1768642"/>
                </a:cubicBezTo>
                <a:cubicBezTo>
                  <a:pt x="178900" y="1789558"/>
                  <a:pt x="193339" y="1808270"/>
                  <a:pt x="204537" y="1828800"/>
                </a:cubicBezTo>
                <a:cubicBezTo>
                  <a:pt x="225557" y="1867337"/>
                  <a:pt x="242410" y="1917918"/>
                  <a:pt x="276727" y="1949115"/>
                </a:cubicBezTo>
                <a:cubicBezTo>
                  <a:pt x="289392" y="1960629"/>
                  <a:pt x="380906" y="2035318"/>
                  <a:pt x="421106" y="2045368"/>
                </a:cubicBezTo>
                <a:cubicBezTo>
                  <a:pt x="579621" y="2084997"/>
                  <a:pt x="688442" y="2088946"/>
                  <a:pt x="854242" y="2105526"/>
                </a:cubicBezTo>
                <a:cubicBezTo>
                  <a:pt x="894347" y="2117558"/>
                  <a:pt x="933362" y="2134131"/>
                  <a:pt x="974558" y="2141621"/>
                </a:cubicBezTo>
                <a:cubicBezTo>
                  <a:pt x="1022072" y="2150260"/>
                  <a:pt x="1071129" y="2146822"/>
                  <a:pt x="1118937" y="2153652"/>
                </a:cubicBezTo>
                <a:cubicBezTo>
                  <a:pt x="1155541" y="2158881"/>
                  <a:pt x="1191126" y="2169694"/>
                  <a:pt x="1227221" y="2177715"/>
                </a:cubicBezTo>
                <a:cubicBezTo>
                  <a:pt x="1299411" y="2173705"/>
                  <a:pt x="1373380" y="2182113"/>
                  <a:pt x="1443790" y="2165684"/>
                </a:cubicBezTo>
                <a:cubicBezTo>
                  <a:pt x="1496189" y="2153457"/>
                  <a:pt x="1535407" y="2104046"/>
                  <a:pt x="1588169" y="2093494"/>
                </a:cubicBezTo>
                <a:lnTo>
                  <a:pt x="1648327" y="2081463"/>
                </a:lnTo>
                <a:cubicBezTo>
                  <a:pt x="1686365" y="2052934"/>
                  <a:pt x="1702384" y="2044464"/>
                  <a:pt x="1732548" y="2009273"/>
                </a:cubicBezTo>
                <a:cubicBezTo>
                  <a:pt x="1745598" y="1994048"/>
                  <a:pt x="1755437" y="1976238"/>
                  <a:pt x="1768642" y="1961147"/>
                </a:cubicBezTo>
                <a:cubicBezTo>
                  <a:pt x="1783582" y="1944073"/>
                  <a:pt x="1802245" y="1930450"/>
                  <a:pt x="1816769" y="1913021"/>
                </a:cubicBezTo>
                <a:cubicBezTo>
                  <a:pt x="1842444" y="1882211"/>
                  <a:pt x="1860599" y="1845127"/>
                  <a:pt x="1888958" y="1816768"/>
                </a:cubicBezTo>
                <a:cubicBezTo>
                  <a:pt x="1900990" y="1804736"/>
                  <a:pt x="1915163" y="1794519"/>
                  <a:pt x="1925053" y="1780673"/>
                </a:cubicBezTo>
                <a:cubicBezTo>
                  <a:pt x="1953554" y="1740772"/>
                  <a:pt x="1944317" y="1735725"/>
                  <a:pt x="1961148" y="1696452"/>
                </a:cubicBezTo>
                <a:cubicBezTo>
                  <a:pt x="1968213" y="1679967"/>
                  <a:pt x="1977190" y="1664368"/>
                  <a:pt x="1985211" y="1648326"/>
                </a:cubicBezTo>
                <a:cubicBezTo>
                  <a:pt x="1989221" y="1632284"/>
                  <a:pt x="1990728" y="1615399"/>
                  <a:pt x="1997242" y="1600200"/>
                </a:cubicBezTo>
                <a:cubicBezTo>
                  <a:pt x="2002938" y="1586909"/>
                  <a:pt x="2016229" y="1577645"/>
                  <a:pt x="2021306" y="1564105"/>
                </a:cubicBezTo>
                <a:cubicBezTo>
                  <a:pt x="2028486" y="1544957"/>
                  <a:pt x="2028377" y="1523786"/>
                  <a:pt x="2033337" y="1503947"/>
                </a:cubicBezTo>
                <a:cubicBezTo>
                  <a:pt x="2036413" y="1491643"/>
                  <a:pt x="2041358" y="1479884"/>
                  <a:pt x="2045369" y="1467852"/>
                </a:cubicBezTo>
                <a:cubicBezTo>
                  <a:pt x="2037348" y="1395663"/>
                  <a:pt x="2035023" y="1322611"/>
                  <a:pt x="2021306" y="1251284"/>
                </a:cubicBezTo>
                <a:cubicBezTo>
                  <a:pt x="2009392" y="1189332"/>
                  <a:pt x="1955243" y="1097064"/>
                  <a:pt x="1925053" y="1046747"/>
                </a:cubicBezTo>
                <a:cubicBezTo>
                  <a:pt x="1898150" y="1001908"/>
                  <a:pt x="1867735" y="959239"/>
                  <a:pt x="1840832" y="914400"/>
                </a:cubicBezTo>
                <a:cubicBezTo>
                  <a:pt x="1819588" y="878993"/>
                  <a:pt x="1802558" y="841130"/>
                  <a:pt x="1780674" y="806115"/>
                </a:cubicBezTo>
                <a:cubicBezTo>
                  <a:pt x="1762389" y="776859"/>
                  <a:pt x="1739653" y="750600"/>
                  <a:pt x="1720516" y="721894"/>
                </a:cubicBezTo>
                <a:cubicBezTo>
                  <a:pt x="1699529" y="690413"/>
                  <a:pt x="1679129" y="658492"/>
                  <a:pt x="1660358" y="625642"/>
                </a:cubicBezTo>
                <a:cubicBezTo>
                  <a:pt x="1647010" y="602283"/>
                  <a:pt x="1635397" y="577944"/>
                  <a:pt x="1624264" y="553452"/>
                </a:cubicBezTo>
                <a:cubicBezTo>
                  <a:pt x="1615327" y="533790"/>
                  <a:pt x="1610689" y="512174"/>
                  <a:pt x="1600200" y="493294"/>
                </a:cubicBezTo>
                <a:cubicBezTo>
                  <a:pt x="1590462" y="475765"/>
                  <a:pt x="1576137" y="461210"/>
                  <a:pt x="1564106" y="445168"/>
                </a:cubicBezTo>
                <a:cubicBezTo>
                  <a:pt x="1560095" y="429126"/>
                  <a:pt x="1556937" y="412847"/>
                  <a:pt x="1552074" y="397042"/>
                </a:cubicBezTo>
                <a:cubicBezTo>
                  <a:pt x="1540885" y="360677"/>
                  <a:pt x="1523440" y="326066"/>
                  <a:pt x="1515979" y="288757"/>
                </a:cubicBezTo>
                <a:cubicBezTo>
                  <a:pt x="1511969" y="268705"/>
                  <a:pt x="1513093" y="246891"/>
                  <a:pt x="1503948" y="228600"/>
                </a:cubicBezTo>
                <a:cubicBezTo>
                  <a:pt x="1496339" y="213381"/>
                  <a:pt x="1478746" y="205577"/>
                  <a:pt x="1467853" y="192505"/>
                </a:cubicBezTo>
                <a:cubicBezTo>
                  <a:pt x="1422643" y="138252"/>
                  <a:pt x="1459359" y="142730"/>
                  <a:pt x="1371600" y="84221"/>
                </a:cubicBezTo>
                <a:cubicBezTo>
                  <a:pt x="1359569" y="76200"/>
                  <a:pt x="1348439" y="66624"/>
                  <a:pt x="1335506" y="60157"/>
                </a:cubicBezTo>
                <a:cubicBezTo>
                  <a:pt x="1303754" y="44281"/>
                  <a:pt x="1273562" y="46387"/>
                  <a:pt x="1239253" y="36094"/>
                </a:cubicBezTo>
                <a:cubicBezTo>
                  <a:pt x="1085799" y="-9942"/>
                  <a:pt x="1308970" y="22853"/>
                  <a:pt x="1034716" y="0"/>
                </a:cubicBezTo>
                <a:cubicBezTo>
                  <a:pt x="982579" y="4010"/>
                  <a:pt x="929753" y="2677"/>
                  <a:pt x="878306" y="12031"/>
                </a:cubicBezTo>
                <a:cubicBezTo>
                  <a:pt x="840872" y="18837"/>
                  <a:pt x="770021" y="48126"/>
                  <a:pt x="770021" y="48126"/>
                </a:cubicBezTo>
                <a:cubicBezTo>
                  <a:pt x="771287" y="54456"/>
                  <a:pt x="788421" y="145081"/>
                  <a:pt x="794085" y="156410"/>
                </a:cubicBezTo>
                <a:cubicBezTo>
                  <a:pt x="795878" y="159997"/>
                  <a:pt x="802106" y="156410"/>
                  <a:pt x="806116" y="156410"/>
                </a:cubicBez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4430FA-7077-4A42-80FE-73B40D7AB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070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7100" y="927100"/>
            <a:ext cx="5575299" cy="55935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Helvetica" pitchFamily="2" charset="0"/>
              </a:rPr>
              <a:t>What are the steps to measure the effectiveness of social media?</a:t>
            </a:r>
          </a:p>
          <a:p>
            <a:r>
              <a:rPr lang="en-US" sz="2000" dirty="0">
                <a:latin typeface="Helvetica" pitchFamily="2" charset="0"/>
              </a:rPr>
              <a:t>Step 1: Master metric language</a:t>
            </a:r>
          </a:p>
          <a:p>
            <a:r>
              <a:rPr lang="en-US" sz="2000" dirty="0">
                <a:latin typeface="Helvetica" pitchFamily="2" charset="0"/>
              </a:rPr>
              <a:t>Step 2: Dive deeper into the measures and analytics</a:t>
            </a:r>
          </a:p>
          <a:p>
            <a:r>
              <a:rPr lang="en-US" sz="2000" dirty="0">
                <a:latin typeface="Helvetica" pitchFamily="2" charset="0"/>
              </a:rPr>
              <a:t>Step 3: Avoid the metric minefield</a:t>
            </a:r>
          </a:p>
          <a:p>
            <a:r>
              <a:rPr lang="en-US" sz="2000" dirty="0">
                <a:latin typeface="Helvetica" pitchFamily="2" charset="0"/>
              </a:rPr>
              <a:t>Step 4: Match metrics with your 5 Cs Assessment Plan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3983" y="6248400"/>
            <a:ext cx="3369924" cy="365125"/>
          </a:xfrm>
        </p:spPr>
        <p:txBody>
          <a:bodyPr/>
          <a:lstStyle/>
          <a:p>
            <a:r>
              <a:rPr lang="en-US" sz="1000" dirty="0"/>
              <a:t>#5CsofSocial                   </a:t>
            </a:r>
            <a:r>
              <a:rPr lang="en-US" sz="1000" dirty="0" err="1"/>
              <a:t>www.amazing-social.com</a:t>
            </a:r>
            <a:endParaRPr lang="en-US" sz="1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5603A-E62D-114B-858D-EEAC39BF7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D9B026-D60E-A24F-98AE-C2D4C1796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917" y="480060"/>
            <a:ext cx="862594" cy="9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00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337030-2803-544E-A499-B1079CD4C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314" y="533400"/>
            <a:ext cx="6465185" cy="558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D19389-51DF-A643-8A20-90B1FAC1C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224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85011" y="295833"/>
            <a:ext cx="8377990" cy="1143000"/>
          </a:xfrm>
        </p:spPr>
        <p:txBody>
          <a:bodyPr>
            <a:normAutofit/>
          </a:bodyPr>
          <a:lstStyle/>
          <a:p>
            <a:r>
              <a:rPr lang="en-US" dirty="0"/>
              <a:t>Step 1: Master metric language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AD08CEF-161D-A341-BE1E-34D82D09CD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92328" y="1889697"/>
            <a:ext cx="5416550" cy="30988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0B8D10-0384-7E42-BB1D-69DC04380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5989A4E-FA4E-494C-A90A-94271C2B2066}"/>
              </a:ext>
            </a:extLst>
          </p:cNvPr>
          <p:cNvSpPr txBox="1">
            <a:spLocks/>
          </p:cNvSpPr>
          <p:nvPr/>
        </p:nvSpPr>
        <p:spPr>
          <a:xfrm>
            <a:off x="481262" y="2361957"/>
            <a:ext cx="3111066" cy="2456442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Helvetica" pitchFamily="2" charset="0"/>
              </a:rPr>
              <a:t>Step 1: Master metric language</a:t>
            </a:r>
          </a:p>
        </p:txBody>
      </p:sp>
    </p:spTree>
    <p:extLst>
      <p:ext uri="{BB962C8B-B14F-4D97-AF65-F5344CB8AC3E}">
        <p14:creationId xmlns:p14="http://schemas.microsoft.com/office/powerpoint/2010/main" val="533082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EBEE2-D62C-5D4E-BF86-C171F5B66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63" y="308533"/>
            <a:ext cx="7583488" cy="1143000"/>
          </a:xfrm>
        </p:spPr>
        <p:txBody>
          <a:bodyPr/>
          <a:lstStyle/>
          <a:p>
            <a:r>
              <a:rPr lang="en-US" dirty="0"/>
              <a:t>Master metric language </a:t>
            </a:r>
            <a:r>
              <a:rPr lang="en-US" sz="2800" i="1" dirty="0"/>
              <a:t>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8A792-B5E2-A649-996A-073AE7E26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Helvetica" pitchFamily="2" charset="0"/>
              </a:rPr>
              <a:t>Audience composition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Demographics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Interests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Influencers</a:t>
            </a:r>
          </a:p>
          <a:p>
            <a:pPr marL="349250" lvl="1" indent="0">
              <a:buNone/>
            </a:pPr>
            <a:endParaRPr lang="en-US" sz="2000" dirty="0">
              <a:latin typeface="Helvetica" pitchFamily="2" charset="0"/>
            </a:endParaRPr>
          </a:p>
          <a:p>
            <a:r>
              <a:rPr lang="en-US" sz="2000" dirty="0">
                <a:latin typeface="Helvetica" pitchFamily="2" charset="0"/>
              </a:rPr>
              <a:t>Traffic patterns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Impressions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Reach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Drivers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230FD-F2D2-3545-A71C-98A150FA0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B47A3F-27C7-A64A-8E55-AADD6250D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4C0020D-E8F1-A34C-9471-397F222250AC}"/>
              </a:ext>
            </a:extLst>
          </p:cNvPr>
          <p:cNvSpPr txBox="1">
            <a:spLocks/>
          </p:cNvSpPr>
          <p:nvPr/>
        </p:nvSpPr>
        <p:spPr>
          <a:xfrm>
            <a:off x="481263" y="2349925"/>
            <a:ext cx="2936061" cy="2456442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Helvetica" pitchFamily="2" charset="0"/>
              </a:rPr>
              <a:t>Master metric language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787EA1-FA2C-A84C-B910-E95D9EA22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6131" y="4601605"/>
            <a:ext cx="2985622" cy="118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82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EBEE2-D62C-5D4E-BF86-C171F5B66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63" y="308533"/>
            <a:ext cx="7583488" cy="1143000"/>
          </a:xfrm>
        </p:spPr>
        <p:txBody>
          <a:bodyPr/>
          <a:lstStyle/>
          <a:p>
            <a:r>
              <a:rPr lang="en-US" dirty="0"/>
              <a:t>Master metric language </a:t>
            </a:r>
            <a:r>
              <a:rPr lang="en-US" sz="2800" i="1" dirty="0"/>
              <a:t>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8A792-B5E2-A649-996A-073AE7E26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9583" y="1121517"/>
            <a:ext cx="4334798" cy="4294094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Helvetica" pitchFamily="2" charset="0"/>
              </a:rPr>
              <a:t>Engagement measures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Amount of engagement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Intensity of engagement</a:t>
            </a:r>
          </a:p>
          <a:p>
            <a:r>
              <a:rPr lang="en-US" sz="2000" dirty="0">
                <a:latin typeface="Helvetica" pitchFamily="2" charset="0"/>
              </a:rPr>
              <a:t>Community sentiment 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Patterns in audiences’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000" dirty="0">
                <a:latin typeface="Helvetica" pitchFamily="2" charset="0"/>
              </a:rPr>
              <a:t>Attitudes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000" dirty="0">
                <a:latin typeface="Helvetica" pitchFamily="2" charset="0"/>
              </a:rPr>
              <a:t>Opinions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000" dirty="0">
                <a:latin typeface="Helvetica" pitchFamily="2" charset="0"/>
              </a:rPr>
              <a:t>Feelings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000" dirty="0">
                <a:latin typeface="Helvetica" pitchFamily="2" charset="0"/>
              </a:rPr>
              <a:t>Emotion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230FD-F2D2-3545-A71C-98A150FA0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C4DBA-F22D-0440-AE1D-029303B46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0FB5C7-5420-FA4E-B675-3D3AE20A0211}"/>
              </a:ext>
            </a:extLst>
          </p:cNvPr>
          <p:cNvSpPr txBox="1">
            <a:spLocks/>
          </p:cNvSpPr>
          <p:nvPr/>
        </p:nvSpPr>
        <p:spPr>
          <a:xfrm>
            <a:off x="666474" y="2349925"/>
            <a:ext cx="2736466" cy="2456442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Helvetica" pitchFamily="2" charset="0"/>
              </a:rPr>
              <a:t>Master metric language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CCE641-A382-7244-919B-942E05D7E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479" y="4678327"/>
            <a:ext cx="2218545" cy="147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02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A018F-D089-CE4D-8D89-F77ACF1CC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556" y="328233"/>
            <a:ext cx="7583488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Step 2: Dive deeper into the measures and analytics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AADE0-3858-1748-A614-F2BC47244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1391" y="835944"/>
            <a:ext cx="4835507" cy="495804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Measures not specific to platforms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latin typeface="Helvetica" pitchFamily="2" charset="0"/>
              </a:rPr>
              <a:t>Word clouds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latin typeface="Helvetica" pitchFamily="2" charset="0"/>
              </a:rPr>
              <a:t>Hashtags</a:t>
            </a:r>
          </a:p>
          <a:p>
            <a:pPr marL="457200" lvl="1" indent="0">
              <a:buNone/>
            </a:pPr>
            <a:endParaRPr lang="en-US" sz="2400" dirty="0">
              <a:latin typeface="Helvetica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Platform-specific measures  </a:t>
            </a:r>
            <a:r>
              <a:rPr lang="en-US" sz="2000" dirty="0">
                <a:latin typeface="Helvetica" pitchFamily="2" charset="0"/>
              </a:rPr>
              <a:t>(see next slide)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7AA21-D447-4943-90F4-50C281794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25525-099F-3B45-8D9E-546729254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8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77A3AF-2A4F-8A4C-BAA9-C29C6964349D}"/>
              </a:ext>
            </a:extLst>
          </p:cNvPr>
          <p:cNvSpPr txBox="1">
            <a:spLocks/>
          </p:cNvSpPr>
          <p:nvPr/>
        </p:nvSpPr>
        <p:spPr>
          <a:xfrm>
            <a:off x="666473" y="2349925"/>
            <a:ext cx="2726431" cy="2456442"/>
          </a:xfrm>
          <a:prstGeom prst="rect">
            <a:avLst/>
          </a:prstGeom>
        </p:spPr>
        <p:txBody>
          <a:bodyPr vert="horz" lIns="228600" tIns="228600" rIns="228600" bIns="228600" rtlCol="0" anchor="ctr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Helvetica" pitchFamily="2" charset="0"/>
              </a:rPr>
              <a:t>Step 2: Dive deeper into the measures &amp; analytics</a:t>
            </a:r>
          </a:p>
        </p:txBody>
      </p:sp>
    </p:spTree>
    <p:extLst>
      <p:ext uri="{BB962C8B-B14F-4D97-AF65-F5344CB8AC3E}">
        <p14:creationId xmlns:p14="http://schemas.microsoft.com/office/powerpoint/2010/main" val="490524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0836C0-D111-9647-832E-08D572C5F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2DE269-E43F-1145-A745-41EF780B9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E6C26E-B668-624B-BD12-C47881B87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195661" y="-841742"/>
            <a:ext cx="4755948" cy="794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1193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10B6F4"/>
      </a:accent1>
      <a:accent2>
        <a:srgbClr val="3C78C3"/>
      </a:accent2>
      <a:accent3>
        <a:srgbClr val="9F52D0"/>
      </a:accent3>
      <a:accent4>
        <a:srgbClr val="D64198"/>
      </a:accent4>
      <a:accent5>
        <a:srgbClr val="DA2228"/>
      </a:accent5>
      <a:accent6>
        <a:srgbClr val="F18318"/>
      </a:accent6>
      <a:hlink>
        <a:srgbClr val="38DDEC"/>
      </a:hlink>
      <a:folHlink>
        <a:srgbClr val="A8DEE8"/>
      </a:folHlink>
    </a:clrScheme>
    <a:fontScheme name="Atlas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C0CB9708-C445-4049-9D7F-4C8684E69AF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3019</TotalTime>
  <Words>410</Words>
  <Application>Microsoft Macintosh PowerPoint</Application>
  <PresentationFormat>On-screen Show (4:3)</PresentationFormat>
  <Paragraphs>89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Courier New</vt:lpstr>
      <vt:lpstr>Helvetica</vt:lpstr>
      <vt:lpstr>Rockwell</vt:lpstr>
      <vt:lpstr>Wingdings</vt:lpstr>
      <vt:lpstr>Default Theme</vt:lpstr>
      <vt:lpstr>Measuring Social Media Effectiveness</vt:lpstr>
      <vt:lpstr>Part III: Assessing results</vt:lpstr>
      <vt:lpstr>Agenda</vt:lpstr>
      <vt:lpstr>PowerPoint Presentation</vt:lpstr>
      <vt:lpstr>Step 1: Master metric language</vt:lpstr>
      <vt:lpstr>Master metric language (cont’d)</vt:lpstr>
      <vt:lpstr>Master metric language (cont’d)</vt:lpstr>
      <vt:lpstr>Step 2: Dive deeper into the measures and analytics</vt:lpstr>
      <vt:lpstr>PowerPoint Presentation</vt:lpstr>
      <vt:lpstr>Step 3: Avoid the metric minefield</vt:lpstr>
      <vt:lpstr>PowerPoint Presentation</vt:lpstr>
      <vt:lpstr>PowerPoint Presentation</vt:lpstr>
      <vt:lpstr>The 5 Cs of Social</vt:lpstr>
      <vt:lpstr>PowerPoint Presentation</vt:lpstr>
    </vt:vector>
  </TitlesOfParts>
  <Company>Metacomm</Company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Media Strategies</dc:title>
  <dc:creator>Phillip G Clampitt</dc:creator>
  <cp:lastModifiedBy>Microsoft Office User</cp:lastModifiedBy>
  <cp:revision>179</cp:revision>
  <dcterms:created xsi:type="dcterms:W3CDTF">2013-08-30T13:24:14Z</dcterms:created>
  <dcterms:modified xsi:type="dcterms:W3CDTF">2018-04-01T01:52:58Z</dcterms:modified>
</cp:coreProperties>
</file>