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9"/>
  </p:notesMasterIdLst>
  <p:handoutMasterIdLst>
    <p:handoutMasterId r:id="rId10"/>
  </p:handoutMasterIdLst>
  <p:sldIdLst>
    <p:sldId id="256" r:id="rId2"/>
    <p:sldId id="330" r:id="rId3"/>
    <p:sldId id="257" r:id="rId4"/>
    <p:sldId id="311" r:id="rId5"/>
    <p:sldId id="308" r:id="rId6"/>
    <p:sldId id="331" r:id="rId7"/>
    <p:sldId id="33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3" d="100"/>
          <a:sy n="123" d="100"/>
        </p:scale>
        <p:origin x="-10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102A5-5BC4-F644-B8FF-7DCC0DA0505D}" type="datetimeFigureOut">
              <a:rPr lang="en-US" smtClean="0"/>
              <a:t>4/4/18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B538F-A169-944A-8481-4A2385B238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122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EA443-5523-0C41-B041-82CCB8E6D102}" type="datetimeFigureOut">
              <a:rPr lang="en-US" smtClean="0"/>
              <a:t>4/4/18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57769-CEBF-5842-B087-B6FE918025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607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the book for details</a:t>
            </a:r>
          </a:p>
          <a:p>
            <a:endParaRPr lang="en-US" dirty="0"/>
          </a:p>
          <a:p>
            <a:r>
              <a:rPr lang="en-US" dirty="0"/>
              <a:t>For example:</a:t>
            </a:r>
          </a:p>
          <a:p>
            <a:r>
              <a:rPr lang="en-US" dirty="0"/>
              <a:t>*Adapt to your audiences: consider their usage level of social media, their knowledge level of social media, their understanding of your goals</a:t>
            </a:r>
          </a:p>
          <a:p>
            <a:r>
              <a:rPr lang="en-US" dirty="0"/>
              <a:t>*Aim to provide an ROI – attempt to come up with some solid measure of the costs of your social media efforts relative to the benefits the firm derives</a:t>
            </a:r>
          </a:p>
          <a:p>
            <a:r>
              <a:rPr lang="en-US" dirty="0"/>
              <a:t>*Highlight connections: discuss what is occurring on other communication channels as you pursued your social media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57769-CEBF-5842-B087-B6FE9180256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9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Executive Summary was not specifically noted in the book. However, as some executives may not take the time to read the entire report, a one-page summary of the key points of the report is often helpful to include in the beginning of the report.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57769-CEBF-5842-B087-B6FE9180256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401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247255" y="-59376"/>
            <a:ext cx="9386888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251970" y="1186484"/>
            <a:ext cx="6636259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428" y="2075505"/>
            <a:ext cx="6509936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9428" y="3906267"/>
            <a:ext cx="6505070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6AFEF17F-CCFD-F245-8226-17F9CBBAFE1B}" type="datetime1">
              <a:rPr lang="en-US" smtClean="0"/>
              <a:t>4/4/18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#5CsofSocial                   www.amazing-social.com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8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49926"/>
            <a:ext cx="2625897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32488" y="794719"/>
            <a:ext cx="4706276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1149-68D0-FE49-A52C-6DB3E7129B0C}" type="datetime1">
              <a:rPr lang="en-US" smtClean="0"/>
              <a:t>4/4/18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#5CsofSocial                   www.amazing-social.com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64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9438086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5789211" y="1699589"/>
            <a:ext cx="2755857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55578" y="2349925"/>
            <a:ext cx="2625896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2060" y="798445"/>
            <a:ext cx="4701467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6E9290E8-6D68-A241-9C51-1BCE8A1EEE2E}" type="datetime1">
              <a:rPr lang="en-US" smtClean="0"/>
              <a:t>4/4/18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r>
              <a:rPr lang="en-US"/>
              <a:t>#5CsofSocial                   www.amazing-social.com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47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49925"/>
            <a:ext cx="2624234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8836" y="803186"/>
            <a:ext cx="4711405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BC00-7DA6-9841-B501-214B6DB0094E}" type="datetime1">
              <a:rPr lang="en-US" smtClean="0"/>
              <a:t>4/4/18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#5CsofSocial                   www.amazing-social.com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5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247255" y="-59376"/>
            <a:ext cx="9386888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2444659" y="1186484"/>
            <a:ext cx="4249609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162" y="2074730"/>
            <a:ext cx="4117668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162" y="3846851"/>
            <a:ext cx="4117667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5ACEF9DD-F5B0-EF42-AC22-4FE2196709A7}" type="datetime1">
              <a:rPr lang="en-US" smtClean="0"/>
              <a:t>4/4/18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#5CsofSocial                   www.amazing-social.com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3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2339670"/>
            <a:ext cx="2625621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659" y="803188"/>
            <a:ext cx="4702193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8835" y="3672162"/>
            <a:ext cx="4704017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370A87AA-EF8C-8843-91F4-B1A13D66EFC1}" type="datetime1">
              <a:rPr lang="en-US" smtClean="0"/>
              <a:t>4/4/18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r>
              <a:rPr lang="en-US"/>
              <a:t>#5CsofSocial                   www.amazing-social.com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56093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1" y="2363916"/>
            <a:ext cx="2625621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3853" y="803185"/>
            <a:ext cx="4698816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3979" y="1488986"/>
            <a:ext cx="4698263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8989" y="3665887"/>
            <a:ext cx="4698311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8835" y="4351687"/>
            <a:ext cx="4699191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8EE4D74A-DD85-EB4C-9029-8433EC0B62C0}" type="datetime1">
              <a:rPr lang="en-US" smtClean="0"/>
              <a:t>4/4/18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r>
              <a:rPr lang="en-US"/>
              <a:t>#5CsofSocial                   www.amazing-social.com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872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49925"/>
            <a:ext cx="2625897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C10F-1BD2-EA4C-A80F-CACC74B842AF}" type="datetime1">
              <a:rPr lang="en-US" smtClean="0"/>
              <a:t>4/4/18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#5CsofSocial                   www.amazing-social.com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50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4DC666A6-F8D8-6149-A3FE-D5B97A6BFDC7}" type="datetime1">
              <a:rPr lang="en-US" smtClean="0"/>
              <a:t>4/4/18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r>
              <a:rPr lang="en-US"/>
              <a:t>#5CsofSocial                   www.amazing-social.com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39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52026"/>
            <a:ext cx="2625898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488" y="802809"/>
            <a:ext cx="4706276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474" y="3580186"/>
            <a:ext cx="2625898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586A-AC5C-6945-B132-E19B209C5662}" type="datetime1">
              <a:rPr lang="en-US" smtClean="0"/>
              <a:t>4/4/18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#5CsofSocial                   www.amazing-social.com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42936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247255" y="-59376"/>
            <a:ext cx="9386888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604002" y="1698332"/>
            <a:ext cx="4456155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7632" y="0"/>
            <a:ext cx="3486368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82" y="2360255"/>
            <a:ext cx="4332485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082" y="3545012"/>
            <a:ext cx="4332485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A5313183-A589-6F44-A863-F2EC5F33079B}" type="datetime1">
              <a:rPr lang="en-US" smtClean="0"/>
              <a:t>4/4/18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5" y="6227064"/>
            <a:ext cx="4456652" cy="320040"/>
          </a:xfrm>
        </p:spPr>
        <p:txBody>
          <a:bodyPr/>
          <a:lstStyle/>
          <a:p>
            <a:r>
              <a:rPr lang="en-US"/>
              <a:t>#5CsofSocial                   www.amazing-social.com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71283" y="320040"/>
            <a:ext cx="685800" cy="320040"/>
          </a:xfrm>
        </p:spPr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72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371" y="2358392"/>
            <a:ext cx="2624000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6237" y="794719"/>
            <a:ext cx="4462527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3504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E1933-86A3-C440-98BF-01C92E0656DF}" type="datetime1">
              <a:rPr lang="en-US" smtClean="0"/>
              <a:t>4/4/18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3504" y="6227064"/>
            <a:ext cx="79415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#5CsofSocial                   www.amazing-social.com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26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428" y="2075505"/>
            <a:ext cx="6532982" cy="1748729"/>
          </a:xfrm>
        </p:spPr>
        <p:txBody>
          <a:bodyPr>
            <a:noAutofit/>
          </a:bodyPr>
          <a:lstStyle/>
          <a:p>
            <a:r>
              <a:rPr lang="en-US" sz="4400" dirty="0">
                <a:latin typeface="Helvetica" pitchFamily="2" charset="0"/>
              </a:rPr>
              <a:t>Crafting the Social Media Assessment Report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Helvetica" pitchFamily="2" charset="0"/>
              </a:rPr>
              <a:t>Chapter 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#5CsofSocial                   www.amazing-social.com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65D51DF-B2F5-E247-AFDB-B89BDD9D6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CA70B8CF-2086-714A-B353-A65A84956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III</a:t>
            </a:r>
            <a:r>
              <a:rPr lang="en-US"/>
              <a:t>: Assessing results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F59281-5916-BB4E-9C9B-2756B6382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#5CsofSocial                   www.amazing-social.com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498F08F-47C5-4649-BF04-62CEC4F6C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73619"/>
            <a:ext cx="8664177" cy="3657600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xmlns="" id="{6F01BCC7-3DAF-824D-8DAA-3110E8C89785}"/>
              </a:ext>
            </a:extLst>
          </p:cNvPr>
          <p:cNvSpPr/>
          <p:nvPr/>
        </p:nvSpPr>
        <p:spPr>
          <a:xfrm>
            <a:off x="5688419" y="2479980"/>
            <a:ext cx="2498651" cy="2326387"/>
          </a:xfrm>
          <a:custGeom>
            <a:avLst/>
            <a:gdLst>
              <a:gd name="connsiteX0" fmla="*/ 1165967 w 2068335"/>
              <a:gd name="connsiteY0" fmla="*/ 120316 h 1860923"/>
              <a:gd name="connsiteX1" fmla="*/ 889240 w 2068335"/>
              <a:gd name="connsiteY1" fmla="*/ 48127 h 1860923"/>
              <a:gd name="connsiteX2" fmla="*/ 768924 w 2068335"/>
              <a:gd name="connsiteY2" fmla="*/ 24064 h 1860923"/>
              <a:gd name="connsiteX3" fmla="*/ 624546 w 2068335"/>
              <a:gd name="connsiteY3" fmla="*/ 12032 h 1860923"/>
              <a:gd name="connsiteX4" fmla="*/ 540324 w 2068335"/>
              <a:gd name="connsiteY4" fmla="*/ 0 h 1860923"/>
              <a:gd name="connsiteX5" fmla="*/ 359851 w 2068335"/>
              <a:gd name="connsiteY5" fmla="*/ 24064 h 1860923"/>
              <a:gd name="connsiteX6" fmla="*/ 263598 w 2068335"/>
              <a:gd name="connsiteY6" fmla="*/ 48127 h 1860923"/>
              <a:gd name="connsiteX7" fmla="*/ 191409 w 2068335"/>
              <a:gd name="connsiteY7" fmla="*/ 120316 h 1860923"/>
              <a:gd name="connsiteX8" fmla="*/ 167346 w 2068335"/>
              <a:gd name="connsiteY8" fmla="*/ 156411 h 1860923"/>
              <a:gd name="connsiteX9" fmla="*/ 131251 w 2068335"/>
              <a:gd name="connsiteY9" fmla="*/ 192506 h 1860923"/>
              <a:gd name="connsiteX10" fmla="*/ 83124 w 2068335"/>
              <a:gd name="connsiteY10" fmla="*/ 264695 h 1860923"/>
              <a:gd name="connsiteX11" fmla="*/ 22967 w 2068335"/>
              <a:gd name="connsiteY11" fmla="*/ 372979 h 1860923"/>
              <a:gd name="connsiteX12" fmla="*/ 22967 w 2068335"/>
              <a:gd name="connsiteY12" fmla="*/ 1046748 h 1860923"/>
              <a:gd name="connsiteX13" fmla="*/ 47030 w 2068335"/>
              <a:gd name="connsiteY13" fmla="*/ 1106906 h 1860923"/>
              <a:gd name="connsiteX14" fmla="*/ 59061 w 2068335"/>
              <a:gd name="connsiteY14" fmla="*/ 1227222 h 1860923"/>
              <a:gd name="connsiteX15" fmla="*/ 83124 w 2068335"/>
              <a:gd name="connsiteY15" fmla="*/ 1287379 h 1860923"/>
              <a:gd name="connsiteX16" fmla="*/ 119219 w 2068335"/>
              <a:gd name="connsiteY16" fmla="*/ 1371600 h 1860923"/>
              <a:gd name="connsiteX17" fmla="*/ 131251 w 2068335"/>
              <a:gd name="connsiteY17" fmla="*/ 1407695 h 1860923"/>
              <a:gd name="connsiteX18" fmla="*/ 155314 w 2068335"/>
              <a:gd name="connsiteY18" fmla="*/ 1443790 h 1860923"/>
              <a:gd name="connsiteX19" fmla="*/ 191409 w 2068335"/>
              <a:gd name="connsiteY19" fmla="*/ 1503948 h 1860923"/>
              <a:gd name="connsiteX20" fmla="*/ 251567 w 2068335"/>
              <a:gd name="connsiteY20" fmla="*/ 1552074 h 1860923"/>
              <a:gd name="connsiteX21" fmla="*/ 359851 w 2068335"/>
              <a:gd name="connsiteY21" fmla="*/ 1636295 h 1860923"/>
              <a:gd name="connsiteX22" fmla="*/ 480167 w 2068335"/>
              <a:gd name="connsiteY22" fmla="*/ 1672390 h 1860923"/>
              <a:gd name="connsiteX23" fmla="*/ 528293 w 2068335"/>
              <a:gd name="connsiteY23" fmla="*/ 1684422 h 1860923"/>
              <a:gd name="connsiteX24" fmla="*/ 672672 w 2068335"/>
              <a:gd name="connsiteY24" fmla="*/ 1720516 h 1860923"/>
              <a:gd name="connsiteX25" fmla="*/ 744861 w 2068335"/>
              <a:gd name="connsiteY25" fmla="*/ 1744579 h 1860923"/>
              <a:gd name="connsiteX26" fmla="*/ 805019 w 2068335"/>
              <a:gd name="connsiteY26" fmla="*/ 1768643 h 1860923"/>
              <a:gd name="connsiteX27" fmla="*/ 889240 w 2068335"/>
              <a:gd name="connsiteY27" fmla="*/ 1792706 h 1860923"/>
              <a:gd name="connsiteX28" fmla="*/ 961430 w 2068335"/>
              <a:gd name="connsiteY28" fmla="*/ 1804737 h 1860923"/>
              <a:gd name="connsiteX29" fmla="*/ 1190030 w 2068335"/>
              <a:gd name="connsiteY29" fmla="*/ 1816769 h 1860923"/>
              <a:gd name="connsiteX30" fmla="*/ 1935988 w 2068335"/>
              <a:gd name="connsiteY30" fmla="*/ 1768643 h 1860923"/>
              <a:gd name="connsiteX31" fmla="*/ 1972082 w 2068335"/>
              <a:gd name="connsiteY31" fmla="*/ 1720516 h 1860923"/>
              <a:gd name="connsiteX32" fmla="*/ 1984114 w 2068335"/>
              <a:gd name="connsiteY32" fmla="*/ 1684422 h 1860923"/>
              <a:gd name="connsiteX33" fmla="*/ 2032240 w 2068335"/>
              <a:gd name="connsiteY33" fmla="*/ 1600200 h 1860923"/>
              <a:gd name="connsiteX34" fmla="*/ 2068335 w 2068335"/>
              <a:gd name="connsiteY34" fmla="*/ 1503948 h 1860923"/>
              <a:gd name="connsiteX35" fmla="*/ 2056303 w 2068335"/>
              <a:gd name="connsiteY35" fmla="*/ 1118937 h 1860923"/>
              <a:gd name="connsiteX36" fmla="*/ 2032240 w 2068335"/>
              <a:gd name="connsiteY36" fmla="*/ 986590 h 1860923"/>
              <a:gd name="connsiteX37" fmla="*/ 1996146 w 2068335"/>
              <a:gd name="connsiteY37" fmla="*/ 914400 h 1860923"/>
              <a:gd name="connsiteX38" fmla="*/ 1960051 w 2068335"/>
              <a:gd name="connsiteY38" fmla="*/ 782053 h 1860923"/>
              <a:gd name="connsiteX39" fmla="*/ 1875830 w 2068335"/>
              <a:gd name="connsiteY39" fmla="*/ 637674 h 1860923"/>
              <a:gd name="connsiteX40" fmla="*/ 1767546 w 2068335"/>
              <a:gd name="connsiteY40" fmla="*/ 469232 h 1860923"/>
              <a:gd name="connsiteX41" fmla="*/ 1731451 w 2068335"/>
              <a:gd name="connsiteY41" fmla="*/ 433137 h 1860923"/>
              <a:gd name="connsiteX42" fmla="*/ 1671293 w 2068335"/>
              <a:gd name="connsiteY42" fmla="*/ 336885 h 1860923"/>
              <a:gd name="connsiteX43" fmla="*/ 1635198 w 2068335"/>
              <a:gd name="connsiteY43" fmla="*/ 288758 h 1860923"/>
              <a:gd name="connsiteX44" fmla="*/ 1538946 w 2068335"/>
              <a:gd name="connsiteY44" fmla="*/ 192506 h 1860923"/>
              <a:gd name="connsiteX45" fmla="*/ 1466756 w 2068335"/>
              <a:gd name="connsiteY45" fmla="*/ 132348 h 1860923"/>
              <a:gd name="connsiteX46" fmla="*/ 1454724 w 2068335"/>
              <a:gd name="connsiteY46" fmla="*/ 96253 h 1860923"/>
              <a:gd name="connsiteX47" fmla="*/ 1406598 w 2068335"/>
              <a:gd name="connsiteY47" fmla="*/ 60158 h 1860923"/>
              <a:gd name="connsiteX48" fmla="*/ 1334409 w 2068335"/>
              <a:gd name="connsiteY48" fmla="*/ 24064 h 1860923"/>
              <a:gd name="connsiteX49" fmla="*/ 1202061 w 2068335"/>
              <a:gd name="connsiteY49" fmla="*/ 36095 h 1860923"/>
              <a:gd name="connsiteX50" fmla="*/ 1165967 w 2068335"/>
              <a:gd name="connsiteY50" fmla="*/ 60158 h 1860923"/>
              <a:gd name="connsiteX51" fmla="*/ 1117840 w 2068335"/>
              <a:gd name="connsiteY51" fmla="*/ 72190 h 1860923"/>
              <a:gd name="connsiteX52" fmla="*/ 1057682 w 2068335"/>
              <a:gd name="connsiteY52" fmla="*/ 120316 h 186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068335" h="1860923">
                <a:moveTo>
                  <a:pt x="1165967" y="120316"/>
                </a:moveTo>
                <a:cubicBezTo>
                  <a:pt x="857015" y="29448"/>
                  <a:pt x="1059339" y="80020"/>
                  <a:pt x="889240" y="48127"/>
                </a:cubicBezTo>
                <a:cubicBezTo>
                  <a:pt x="849041" y="40590"/>
                  <a:pt x="809449" y="29590"/>
                  <a:pt x="768924" y="24064"/>
                </a:cubicBezTo>
                <a:cubicBezTo>
                  <a:pt x="721074" y="17539"/>
                  <a:pt x="672573" y="17088"/>
                  <a:pt x="624546" y="12032"/>
                </a:cubicBezTo>
                <a:cubicBezTo>
                  <a:pt x="596343" y="9063"/>
                  <a:pt x="568398" y="4011"/>
                  <a:pt x="540324" y="0"/>
                </a:cubicBezTo>
                <a:cubicBezTo>
                  <a:pt x="480166" y="8021"/>
                  <a:pt x="419644" y="13665"/>
                  <a:pt x="359851" y="24064"/>
                </a:cubicBezTo>
                <a:cubicBezTo>
                  <a:pt x="327268" y="29731"/>
                  <a:pt x="263598" y="48127"/>
                  <a:pt x="263598" y="48127"/>
                </a:cubicBezTo>
                <a:cubicBezTo>
                  <a:pt x="239535" y="72190"/>
                  <a:pt x="210285" y="92001"/>
                  <a:pt x="191409" y="120316"/>
                </a:cubicBezTo>
                <a:cubicBezTo>
                  <a:pt x="183388" y="132348"/>
                  <a:pt x="176603" y="145302"/>
                  <a:pt x="167346" y="156411"/>
                </a:cubicBezTo>
                <a:cubicBezTo>
                  <a:pt x="156453" y="169483"/>
                  <a:pt x="141697" y="179075"/>
                  <a:pt x="131251" y="192506"/>
                </a:cubicBezTo>
                <a:cubicBezTo>
                  <a:pt x="113496" y="215334"/>
                  <a:pt x="98003" y="239896"/>
                  <a:pt x="83124" y="264695"/>
                </a:cubicBezTo>
                <a:cubicBezTo>
                  <a:pt x="37802" y="340233"/>
                  <a:pt x="57488" y="303937"/>
                  <a:pt x="22967" y="372979"/>
                </a:cubicBezTo>
                <a:cubicBezTo>
                  <a:pt x="-10427" y="640121"/>
                  <a:pt x="-4754" y="557022"/>
                  <a:pt x="22967" y="1046748"/>
                </a:cubicBezTo>
                <a:cubicBezTo>
                  <a:pt x="24188" y="1068311"/>
                  <a:pt x="39009" y="1086853"/>
                  <a:pt x="47030" y="1106906"/>
                </a:cubicBezTo>
                <a:cubicBezTo>
                  <a:pt x="51040" y="1147011"/>
                  <a:pt x="51157" y="1187699"/>
                  <a:pt x="59061" y="1227222"/>
                </a:cubicBezTo>
                <a:cubicBezTo>
                  <a:pt x="63296" y="1248400"/>
                  <a:pt x="75541" y="1267157"/>
                  <a:pt x="83124" y="1287379"/>
                </a:cubicBezTo>
                <a:cubicBezTo>
                  <a:pt x="139556" y="1437863"/>
                  <a:pt x="34715" y="1174425"/>
                  <a:pt x="119219" y="1371600"/>
                </a:cubicBezTo>
                <a:cubicBezTo>
                  <a:pt x="124215" y="1383257"/>
                  <a:pt x="125579" y="1396351"/>
                  <a:pt x="131251" y="1407695"/>
                </a:cubicBezTo>
                <a:cubicBezTo>
                  <a:pt x="137718" y="1420629"/>
                  <a:pt x="147650" y="1431528"/>
                  <a:pt x="155314" y="1443790"/>
                </a:cubicBezTo>
                <a:cubicBezTo>
                  <a:pt x="167708" y="1463621"/>
                  <a:pt x="175873" y="1486470"/>
                  <a:pt x="191409" y="1503948"/>
                </a:cubicBezTo>
                <a:cubicBezTo>
                  <a:pt x="208470" y="1523141"/>
                  <a:pt x="232241" y="1535164"/>
                  <a:pt x="251567" y="1552074"/>
                </a:cubicBezTo>
                <a:cubicBezTo>
                  <a:pt x="289900" y="1585616"/>
                  <a:pt x="304455" y="1617829"/>
                  <a:pt x="359851" y="1636295"/>
                </a:cubicBezTo>
                <a:cubicBezTo>
                  <a:pt x="414674" y="1654570"/>
                  <a:pt x="404403" y="1651727"/>
                  <a:pt x="480167" y="1672390"/>
                </a:cubicBezTo>
                <a:cubicBezTo>
                  <a:pt x="496120" y="1676741"/>
                  <a:pt x="512455" y="1679670"/>
                  <a:pt x="528293" y="1684422"/>
                </a:cubicBezTo>
                <a:cubicBezTo>
                  <a:pt x="647453" y="1720171"/>
                  <a:pt x="552545" y="1700496"/>
                  <a:pt x="672672" y="1720516"/>
                </a:cubicBezTo>
                <a:cubicBezTo>
                  <a:pt x="696735" y="1728537"/>
                  <a:pt x="721024" y="1735911"/>
                  <a:pt x="744861" y="1744579"/>
                </a:cubicBezTo>
                <a:cubicBezTo>
                  <a:pt x="765158" y="1751960"/>
                  <a:pt x="784797" y="1761060"/>
                  <a:pt x="805019" y="1768643"/>
                </a:cubicBezTo>
                <a:cubicBezTo>
                  <a:pt x="831221" y="1778469"/>
                  <a:pt x="862162" y="1787290"/>
                  <a:pt x="889240" y="1792706"/>
                </a:cubicBezTo>
                <a:cubicBezTo>
                  <a:pt x="913161" y="1797490"/>
                  <a:pt x="937112" y="1802792"/>
                  <a:pt x="961430" y="1804737"/>
                </a:cubicBezTo>
                <a:cubicBezTo>
                  <a:pt x="1037492" y="1810822"/>
                  <a:pt x="1113830" y="1812758"/>
                  <a:pt x="1190030" y="1816769"/>
                </a:cubicBezTo>
                <a:cubicBezTo>
                  <a:pt x="1216509" y="1816312"/>
                  <a:pt x="1761338" y="1943293"/>
                  <a:pt x="1935988" y="1768643"/>
                </a:cubicBezTo>
                <a:cubicBezTo>
                  <a:pt x="1950167" y="1754464"/>
                  <a:pt x="1960051" y="1736558"/>
                  <a:pt x="1972082" y="1720516"/>
                </a:cubicBezTo>
                <a:cubicBezTo>
                  <a:pt x="1976093" y="1708485"/>
                  <a:pt x="1978442" y="1695765"/>
                  <a:pt x="1984114" y="1684422"/>
                </a:cubicBezTo>
                <a:cubicBezTo>
                  <a:pt x="2019021" y="1614610"/>
                  <a:pt x="2000601" y="1684571"/>
                  <a:pt x="2032240" y="1600200"/>
                </a:cubicBezTo>
                <a:cubicBezTo>
                  <a:pt x="2081383" y="1469152"/>
                  <a:pt x="2001343" y="1637932"/>
                  <a:pt x="2068335" y="1503948"/>
                </a:cubicBezTo>
                <a:cubicBezTo>
                  <a:pt x="2064324" y="1375611"/>
                  <a:pt x="2063051" y="1247159"/>
                  <a:pt x="2056303" y="1118937"/>
                </a:cubicBezTo>
                <a:cubicBezTo>
                  <a:pt x="2056002" y="1113210"/>
                  <a:pt x="2036406" y="998045"/>
                  <a:pt x="2032240" y="986590"/>
                </a:cubicBezTo>
                <a:cubicBezTo>
                  <a:pt x="2023046" y="961306"/>
                  <a:pt x="2006494" y="939234"/>
                  <a:pt x="1996146" y="914400"/>
                </a:cubicBezTo>
                <a:cubicBezTo>
                  <a:pt x="1925829" y="745640"/>
                  <a:pt x="2009133" y="929300"/>
                  <a:pt x="1960051" y="782053"/>
                </a:cubicBezTo>
                <a:cubicBezTo>
                  <a:pt x="1948155" y="746363"/>
                  <a:pt x="1884134" y="651514"/>
                  <a:pt x="1875830" y="637674"/>
                </a:cubicBezTo>
                <a:cubicBezTo>
                  <a:pt x="1843208" y="583304"/>
                  <a:pt x="1810315" y="519129"/>
                  <a:pt x="1767546" y="469232"/>
                </a:cubicBezTo>
                <a:cubicBezTo>
                  <a:pt x="1756473" y="456313"/>
                  <a:pt x="1743483" y="445169"/>
                  <a:pt x="1731451" y="433137"/>
                </a:cubicBezTo>
                <a:cubicBezTo>
                  <a:pt x="1692918" y="336804"/>
                  <a:pt x="1729081" y="404304"/>
                  <a:pt x="1671293" y="336885"/>
                </a:cubicBezTo>
                <a:cubicBezTo>
                  <a:pt x="1658243" y="321660"/>
                  <a:pt x="1648748" y="303540"/>
                  <a:pt x="1635198" y="288758"/>
                </a:cubicBezTo>
                <a:cubicBezTo>
                  <a:pt x="1604538" y="255311"/>
                  <a:pt x="1571030" y="224590"/>
                  <a:pt x="1538946" y="192506"/>
                </a:cubicBezTo>
                <a:cubicBezTo>
                  <a:pt x="1492626" y="146186"/>
                  <a:pt x="1517009" y="165849"/>
                  <a:pt x="1466756" y="132348"/>
                </a:cubicBezTo>
                <a:cubicBezTo>
                  <a:pt x="1462745" y="120316"/>
                  <a:pt x="1462843" y="105996"/>
                  <a:pt x="1454724" y="96253"/>
                </a:cubicBezTo>
                <a:cubicBezTo>
                  <a:pt x="1441887" y="80848"/>
                  <a:pt x="1422915" y="71813"/>
                  <a:pt x="1406598" y="60158"/>
                </a:cubicBezTo>
                <a:cubicBezTo>
                  <a:pt x="1365783" y="31004"/>
                  <a:pt x="1379106" y="38963"/>
                  <a:pt x="1334409" y="24064"/>
                </a:cubicBezTo>
                <a:cubicBezTo>
                  <a:pt x="1290293" y="28074"/>
                  <a:pt x="1245376" y="26813"/>
                  <a:pt x="1202061" y="36095"/>
                </a:cubicBezTo>
                <a:cubicBezTo>
                  <a:pt x="1187922" y="39125"/>
                  <a:pt x="1179258" y="54462"/>
                  <a:pt x="1165967" y="60158"/>
                </a:cubicBezTo>
                <a:cubicBezTo>
                  <a:pt x="1150768" y="66672"/>
                  <a:pt x="1133882" y="68179"/>
                  <a:pt x="1117840" y="72190"/>
                </a:cubicBezTo>
                <a:cubicBezTo>
                  <a:pt x="1075405" y="114626"/>
                  <a:pt x="1096965" y="100676"/>
                  <a:pt x="1057682" y="120316"/>
                </a:cubicBezTo>
              </a:path>
            </a:pathLst>
          </a:custGeom>
          <a:noFill/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04604FF-4749-8947-867F-BE4C29BC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70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52" y="1100929"/>
            <a:ext cx="4808305" cy="441511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Helvetica" pitchFamily="2" charset="0"/>
              </a:rPr>
              <a:t>What are some principles to take into account when drafting the report ?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Helvetica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Helvetica" pitchFamily="2" charset="0"/>
              </a:rPr>
              <a:t>What are the main sections of the assessment report?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98106" y="6248400"/>
            <a:ext cx="4438951" cy="365125"/>
          </a:xfrm>
        </p:spPr>
        <p:txBody>
          <a:bodyPr/>
          <a:lstStyle/>
          <a:p>
            <a:r>
              <a:rPr lang="en-US" sz="1000" dirty="0"/>
              <a:t>#5CsofSocial                   </a:t>
            </a:r>
            <a:r>
              <a:rPr lang="en-US" sz="1000" dirty="0" err="1"/>
              <a:t>www.amazing-social.com</a:t>
            </a:r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BFAC206-45F1-0845-B84C-DDCA2DBD1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89134AF-4BB0-1F4B-A6AD-C199CA8CA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201" y="393141"/>
            <a:ext cx="1593931" cy="167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0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753293" y="666207"/>
            <a:ext cx="5080528" cy="4262717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Helvetica" pitchFamily="2" charset="0"/>
              </a:rPr>
              <a:t>Adapt the report to your audiences </a:t>
            </a:r>
          </a:p>
          <a:p>
            <a:r>
              <a:rPr lang="en-US" sz="2000" dirty="0">
                <a:latin typeface="Helvetica" pitchFamily="2" charset="0"/>
              </a:rPr>
              <a:t>Use the right comparison points/provide context for the stats you share</a:t>
            </a:r>
          </a:p>
          <a:p>
            <a:r>
              <a:rPr lang="en-US" sz="2000" dirty="0">
                <a:latin typeface="Helvetica" pitchFamily="2" charset="0"/>
              </a:rPr>
              <a:t>Aim to provide an ROI </a:t>
            </a:r>
          </a:p>
          <a:p>
            <a:r>
              <a:rPr lang="en-US" sz="2000" dirty="0">
                <a:latin typeface="Helvetica" pitchFamily="2" charset="0"/>
              </a:rPr>
              <a:t>Highlight connections between your social media platforms and other communication tools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#5CsofSocial                   </a:t>
            </a:r>
            <a:r>
              <a:rPr lang="en-US" dirty="0" err="1"/>
              <a:t>www.amazing-social.com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BA686A-CFFE-4D46-926F-834A7C8A9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338" y="3982453"/>
            <a:ext cx="3065170" cy="197384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DB77C682-955A-DA4D-8C9D-3CAD536A09D8}"/>
              </a:ext>
            </a:extLst>
          </p:cNvPr>
          <p:cNvSpPr txBox="1">
            <a:spLocks/>
          </p:cNvSpPr>
          <p:nvPr/>
        </p:nvSpPr>
        <p:spPr>
          <a:xfrm>
            <a:off x="603504" y="2361956"/>
            <a:ext cx="2834715" cy="2456442"/>
          </a:xfrm>
          <a:prstGeom prst="rect">
            <a:avLst/>
          </a:prstGeom>
        </p:spPr>
        <p:txBody>
          <a:bodyPr vert="horz" lIns="91440" tIns="91440" rIns="91440" bIns="91440" rtlCol="0"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Helvetica" pitchFamily="2" charset="0"/>
              </a:rPr>
              <a:t>1. What principles should you take into account when drafting the report?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038A72-9CD2-654A-8E64-3C877C41E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41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FC004E38-1416-DB43-BDE5-3A08E2F1B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0901" y="978195"/>
            <a:ext cx="4679282" cy="4754732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pitchFamily="2" charset="0"/>
              </a:rPr>
              <a:t>Executive Summary</a:t>
            </a:r>
          </a:p>
          <a:p>
            <a:r>
              <a:rPr lang="en-US" dirty="0">
                <a:latin typeface="Helvetica" pitchFamily="2" charset="0"/>
              </a:rPr>
              <a:t>Introduction</a:t>
            </a:r>
          </a:p>
          <a:p>
            <a:r>
              <a:rPr lang="en-US" dirty="0">
                <a:latin typeface="Helvetica" pitchFamily="2" charset="0"/>
              </a:rPr>
              <a:t>Limitations</a:t>
            </a:r>
          </a:p>
          <a:p>
            <a:r>
              <a:rPr lang="en-US" dirty="0">
                <a:latin typeface="Helvetica" pitchFamily="2" charset="0"/>
              </a:rPr>
              <a:t>Comparative Framework</a:t>
            </a:r>
          </a:p>
          <a:p>
            <a:r>
              <a:rPr lang="en-US" dirty="0">
                <a:latin typeface="Helvetica" pitchFamily="2" charset="0"/>
              </a:rPr>
              <a:t>Data and Analysis</a:t>
            </a:r>
          </a:p>
          <a:p>
            <a:r>
              <a:rPr lang="en-US" dirty="0">
                <a:latin typeface="Helvetica" pitchFamily="2" charset="0"/>
              </a:rPr>
              <a:t>Success Stories</a:t>
            </a:r>
          </a:p>
          <a:p>
            <a:r>
              <a:rPr lang="en-US" dirty="0">
                <a:latin typeface="Helvetica" pitchFamily="2" charset="0"/>
              </a:rPr>
              <a:t>Conclusions and Recommendations</a:t>
            </a:r>
          </a:p>
          <a:p>
            <a:r>
              <a:rPr lang="en-US" dirty="0">
                <a:latin typeface="Helvetica" pitchFamily="2" charset="0"/>
              </a:rPr>
              <a:t>Appendixes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#5CsofSocial                   www.amazing-social.com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463A9D0-320E-2442-8D72-10A52805F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6887EEE-D467-2847-B0C4-3EB7160520BC}"/>
              </a:ext>
            </a:extLst>
          </p:cNvPr>
          <p:cNvSpPr txBox="1">
            <a:spLocks/>
          </p:cNvSpPr>
          <p:nvPr/>
        </p:nvSpPr>
        <p:spPr>
          <a:xfrm>
            <a:off x="666473" y="2349925"/>
            <a:ext cx="2771609" cy="245644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Helvetica" pitchFamily="2" charset="0"/>
              </a:rPr>
              <a:t>2. What are the main sections of the assessment report?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B7AF9A-A2F1-4A4B-8210-F9EECA58A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004" y="525018"/>
            <a:ext cx="2136997" cy="216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82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5 Cs of Social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8"/>
          <a:stretch/>
        </p:blipFill>
        <p:spPr>
          <a:xfrm>
            <a:off x="3465914" y="1572841"/>
            <a:ext cx="2713132" cy="3739481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0FDF152-BF42-ED4C-8A8E-C179393E3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6</a:t>
            </a:fld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64"/>
          <a:stretch/>
        </p:blipFill>
        <p:spPr>
          <a:xfrm>
            <a:off x="6080409" y="2010646"/>
            <a:ext cx="2450808" cy="296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32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845" y="1174511"/>
            <a:ext cx="3003264" cy="386009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986801" y="1209389"/>
            <a:ext cx="3703320" cy="370332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 rot="21099423">
            <a:off x="-397505" y="2243813"/>
            <a:ext cx="64400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atin typeface="Helvetica" panose="020B0604020202020204" pitchFamily="34" charset="0"/>
                <a:cs typeface="Helvetica" panose="020B0604020202020204" pitchFamily="34" charset="0"/>
              </a:rPr>
              <a:t>Social Media </a:t>
            </a:r>
          </a:p>
          <a:p>
            <a:pPr algn="ctr"/>
            <a:r>
              <a:rPr lang="en-US" sz="4500" b="1" dirty="0">
                <a:latin typeface="Helvetica" panose="020B0604020202020204" pitchFamily="34" charset="0"/>
                <a:cs typeface="Helvetica" panose="020B0604020202020204" pitchFamily="34" charset="0"/>
              </a:rPr>
              <a:t>Strategy</a:t>
            </a:r>
          </a:p>
        </p:txBody>
      </p:sp>
      <p:sp>
        <p:nvSpPr>
          <p:cNvPr id="15" name="Rectangle 14"/>
          <p:cNvSpPr/>
          <p:nvPr/>
        </p:nvSpPr>
        <p:spPr>
          <a:xfrm rot="21106245">
            <a:off x="762371" y="3897570"/>
            <a:ext cx="4569342" cy="54534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/>
          <p:cNvSpPr txBox="1"/>
          <p:nvPr/>
        </p:nvSpPr>
        <p:spPr>
          <a:xfrm rot="21114602">
            <a:off x="678640" y="3845958"/>
            <a:ext cx="4736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Tools for Professionals and Organizations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#5CsofSocial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58542" y="5705856"/>
            <a:ext cx="3455415" cy="133792"/>
          </a:xfrm>
        </p:spPr>
        <p:txBody>
          <a:bodyPr/>
          <a:lstStyle/>
          <a:p>
            <a:r>
              <a:rPr lang="en-US" sz="1050">
                <a:latin typeface="Helvetica" panose="020B0604020202020204" pitchFamily="34" charset="0"/>
                <a:cs typeface="Helvetica" panose="020B0604020202020204" pitchFamily="34" charset="0"/>
              </a:rPr>
              <a:t>www.amazing-social.com                    #5CsofSocial</a:t>
            </a:r>
            <a:endParaRPr lang="en-US" sz="10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75602" y="5720525"/>
            <a:ext cx="1148195" cy="273844"/>
          </a:xfrm>
        </p:spPr>
        <p:txBody>
          <a:bodyPr/>
          <a:lstStyle/>
          <a:p>
            <a:fld id="{D9332CD4-06E3-4151-A624-2C33F282E07A}" type="slidenum"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t>7</a:t>
            </a:fld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34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1838</TotalTime>
  <Words>307</Words>
  <Application>Microsoft Macintosh PowerPoint</Application>
  <PresentationFormat>On-screen Show (4:3)</PresentationFormat>
  <Paragraphs>50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Theme</vt:lpstr>
      <vt:lpstr>Crafting the Social Media Assessment Report </vt:lpstr>
      <vt:lpstr>Part III: Assessing results</vt:lpstr>
      <vt:lpstr>Agenda</vt:lpstr>
      <vt:lpstr>PowerPoint Presentation</vt:lpstr>
      <vt:lpstr>PowerPoint Presentation</vt:lpstr>
      <vt:lpstr>The 5 Cs of Social</vt:lpstr>
      <vt:lpstr>PowerPoint Presentation</vt:lpstr>
    </vt:vector>
  </TitlesOfParts>
  <Company>Metacomm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Strategies</dc:title>
  <dc:creator>Phillip G Clampitt</dc:creator>
  <cp:lastModifiedBy>Phil Clampitt</cp:lastModifiedBy>
  <cp:revision>171</cp:revision>
  <dcterms:created xsi:type="dcterms:W3CDTF">2013-08-30T13:24:14Z</dcterms:created>
  <dcterms:modified xsi:type="dcterms:W3CDTF">2018-04-05T02:11:59Z</dcterms:modified>
</cp:coreProperties>
</file>