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72" r:id="rId2"/>
    <p:sldId id="296" r:id="rId3"/>
    <p:sldId id="259" r:id="rId4"/>
    <p:sldId id="297" r:id="rId5"/>
    <p:sldId id="274" r:id="rId6"/>
    <p:sldId id="283" r:id="rId7"/>
    <p:sldId id="284" r:id="rId8"/>
    <p:sldId id="285" r:id="rId9"/>
    <p:sldId id="298" r:id="rId10"/>
    <p:sldId id="299" r:id="rId11"/>
    <p:sldId id="288" r:id="rId12"/>
    <p:sldId id="300" r:id="rId13"/>
    <p:sldId id="282" r:id="rId14"/>
    <p:sldId id="275" r:id="rId15"/>
    <p:sldId id="286" r:id="rId16"/>
    <p:sldId id="301" r:id="rId17"/>
    <p:sldId id="295" r:id="rId18"/>
    <p:sldId id="292" r:id="rId19"/>
    <p:sldId id="302" r:id="rId20"/>
    <p:sldId id="303" r:id="rId21"/>
    <p:sldId id="304" r:id="rId22"/>
    <p:sldId id="289" r:id="rId23"/>
    <p:sldId id="287" r:id="rId24"/>
    <p:sldId id="2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3" autoAdjust="0"/>
    <p:restoredTop sz="94643"/>
  </p:normalViewPr>
  <p:slideViewPr>
    <p:cSldViewPr snapToGrid="0">
      <p:cViewPr varScale="1">
        <p:scale>
          <a:sx n="115" d="100"/>
          <a:sy n="115" d="100"/>
        </p:scale>
        <p:origin x="-128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C9C57-57A8-D440-A040-2348EEA37BDD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7FAA5-72E7-9E46-A5C0-DB4CA27DA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1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0A2-F09E-45FC-B615-AC3D1FAAA0B9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83BBC-3A09-43A5-B6E1-28B2FEB13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3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sets the tone and provides perspective to students.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types of nodes. The images are typical bull’s-eye nodes.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5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following slides for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2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distributed networks are decentralized but not all decentralized networks are distributed. The reason? There are many pathways between nodes in a distributed network. Decentralized have fewer pathways and more hinge points.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74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1. A B2B strategy is often very different than B2C.  For example, B2B might benefit more from a depth strategy instead of reach, while B2C might be the reverse. 2.  For example, with a reach strategy, consider the following ideas: </a:t>
            </a:r>
            <a:r>
              <a:rPr lang="en-US" b="1" dirty="0"/>
              <a:t>Automaticity</a:t>
            </a:r>
            <a:r>
              <a:rPr lang="en-US" dirty="0"/>
              <a:t> – Selecting images, colors or sounds designed to automatically capture our attention. </a:t>
            </a:r>
          </a:p>
          <a:p>
            <a:pPr lvl="1"/>
            <a:r>
              <a:rPr lang="en-US" b="1" dirty="0"/>
              <a:t>Framing</a:t>
            </a:r>
            <a:r>
              <a:rPr lang="en-US" dirty="0"/>
              <a:t> – Shifting the way we normally view of a subject. </a:t>
            </a:r>
          </a:p>
          <a:p>
            <a:pPr lvl="1"/>
            <a:r>
              <a:rPr lang="en-US" b="1" dirty="0"/>
              <a:t>Disruption</a:t>
            </a:r>
            <a:r>
              <a:rPr lang="en-US" dirty="0"/>
              <a:t> – Violating our expectations in some unusual way</a:t>
            </a:r>
          </a:p>
          <a:p>
            <a:pPr lvl="1"/>
            <a:r>
              <a:rPr lang="en-US" b="1" dirty="0"/>
              <a:t>Mystery</a:t>
            </a:r>
            <a:r>
              <a:rPr lang="en-US" dirty="0"/>
              <a:t> – Creating suspense or uncertainty that begs to be resolved. </a:t>
            </a:r>
          </a:p>
          <a:p>
            <a:pPr lvl="1"/>
            <a:r>
              <a:rPr lang="en-US" b="1" dirty="0"/>
              <a:t>Reward</a:t>
            </a:r>
            <a:r>
              <a:rPr lang="en-US" dirty="0"/>
              <a:t> – Promising an external or internal reward. </a:t>
            </a:r>
          </a:p>
          <a:p>
            <a:pPr lvl="1"/>
            <a:r>
              <a:rPr lang="en-US" b="1" dirty="0"/>
              <a:t>Reputation</a:t>
            </a:r>
            <a:r>
              <a:rPr lang="en-US" dirty="0"/>
              <a:t> – Using the credibility of experts, celebrities, or historical figures to seize attention. </a:t>
            </a:r>
            <a:endParaRPr lang="en-US" b="1" dirty="0"/>
          </a:p>
          <a:p>
            <a:r>
              <a:rPr lang="en-US" dirty="0"/>
              <a:t>3. See next slides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44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 list categorizes different ways to capture user attention that work well with the Reach strategy.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3BBC-3A09-43A5-B6E1-28B2FEB13F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40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484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EE49F3B-DBBB-3641-85A7-086A7E9554CC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8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0CB6-1E07-C043-A693-7B00F277E0E5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4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762AD39-B673-C049-A9A7-9BFCFA5E3233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7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5C7E-1A09-AF47-8228-16E2CE037153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5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A62653D-4B49-C24C-ADF1-5352FAA16C65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3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CBED862-6F24-CA47-9C06-8FDE511A17D4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609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8A228960-1421-A94E-8BF3-4C79125E77BB}" type="datetime1">
              <a:rPr lang="en-US" smtClean="0"/>
              <a:t>4/4/18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72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4FC2-22BB-3441-B1BE-4E1C2F4F811C}" type="datetime1">
              <a:rPr lang="en-US" smtClean="0"/>
              <a:t>4/4/18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0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EEDF57F-09EF-F847-AB64-11D88556EC9C}" type="datetime1">
              <a:rPr lang="en-US" smtClean="0"/>
              <a:t>4/4/18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9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C67B-F276-1640-829B-E496B5B2F7C0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293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B087D40-0D54-1249-804C-D85AA2DE3200}" type="datetime1">
              <a:rPr lang="en-US" smtClean="0"/>
              <a:t>4/4/18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2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DA4C0-C8EF-E049-AE90-85DE2FE36150}" type="datetime1">
              <a:rPr lang="en-US" smtClean="0"/>
              <a:t>4/4/18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2CD4-06E3-4151-A624-2C33F282E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6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ediabistro.com/alltwitter/files/2012/12/social-media-healthcare.png" TargetMode="External"/><Relationship Id="rId3" Type="http://schemas.openxmlformats.org/officeDocument/2006/relationships/hyperlink" Target="http://searchenginewatch.com/article/2169462/33-of-U.S.-Consumers-Use-Social-Media-for-Health-Care-Info-Surve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1504724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Connections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least visible C of the #5 Cs of Social</a:t>
            </a:r>
            <a:r>
              <a:rPr lang="en-US" sz="20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0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Chapter 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49FAC9-E5AD-C743-903C-6F3F00062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8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Decentralized network</a:t>
            </a:r>
          </a:p>
        </p:txBody>
      </p:sp>
      <p:pic>
        <p:nvPicPr>
          <p:cNvPr id="10" name="Content Placeholder 9" descr="Screen Shot 2016-11-16 at 5.50.22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" b="1092"/>
          <a:stretch>
            <a:fillRect/>
          </a:stretch>
        </p:blipFill>
        <p:spPr>
          <a:xfrm>
            <a:off x="5112258" y="812161"/>
            <a:ext cx="6272022" cy="45998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903D-01D1-9F4D-99CA-2D0E31BDC28C}" type="datetime1">
              <a:rPr lang="en-US" smtClean="0"/>
              <a:t>4/4/18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10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xmlns="" id="{71FF6DD7-1066-6647-829B-AF655A6571C5}"/>
              </a:ext>
            </a:extLst>
          </p:cNvPr>
          <p:cNvSpPr txBox="1">
            <a:spLocks/>
          </p:cNvSpPr>
          <p:nvPr/>
        </p:nvSpPr>
        <p:spPr>
          <a:xfrm>
            <a:off x="5501648" y="5250496"/>
            <a:ext cx="6272022" cy="884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" pitchFamily="2" charset="0"/>
              </a:rPr>
              <a:t>Hinge </a:t>
            </a:r>
            <a:r>
              <a:rPr lang="en-US" sz="1400" dirty="0">
                <a:latin typeface="Helvetica" pitchFamily="2" charset="0"/>
              </a:rPr>
              <a:t>(&amp; hub): </a:t>
            </a:r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Red node</a:t>
            </a:r>
          </a:p>
          <a:p>
            <a:r>
              <a:rPr lang="en-US" dirty="0">
                <a:latin typeface="Helvetica" pitchFamily="2" charset="0"/>
              </a:rPr>
              <a:t>Path link from A - B: 5 is shortest route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8A5C62D-09DC-D84E-865A-D4CE691CC900}"/>
              </a:ext>
            </a:extLst>
          </p:cNvPr>
          <p:cNvSpPr/>
          <p:nvPr/>
        </p:nvSpPr>
        <p:spPr>
          <a:xfrm>
            <a:off x="7417174" y="3043050"/>
            <a:ext cx="386913" cy="260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xmlns="" id="{96E412FA-5889-1442-AA28-39FBB0683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919" y="6356349"/>
            <a:ext cx="5911517" cy="365125"/>
          </a:xfrm>
        </p:spPr>
        <p:txBody>
          <a:bodyPr/>
          <a:lstStyle/>
          <a:p>
            <a:r>
              <a:rPr lang="en-US" dirty="0" err="1"/>
              <a:t>www.amazing-social.com</a:t>
            </a:r>
            <a:r>
              <a:rPr lang="en-US" dirty="0"/>
              <a:t>                    #5CsofSocial</a:t>
            </a:r>
          </a:p>
        </p:txBody>
      </p:sp>
    </p:spTree>
    <p:extLst>
      <p:ext uri="{BB962C8B-B14F-4D97-AF65-F5344CB8AC3E}">
        <p14:creationId xmlns:p14="http://schemas.microsoft.com/office/powerpoint/2010/main" val="428621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548640"/>
            <a:ext cx="7391401" cy="1143000"/>
          </a:xfrm>
        </p:spPr>
        <p:txBody>
          <a:bodyPr/>
          <a:lstStyle/>
          <a:p>
            <a:r>
              <a:rPr lang="en-US" dirty="0"/>
              <a:t>De-centralized vs. Distributed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903D-01D1-9F4D-99CA-2D0E31BDC28C}" type="datetime1">
              <a:rPr lang="en-US" smtClean="0"/>
              <a:t>4/4/18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11</a:t>
            </a:fld>
            <a:endParaRPr lang="en-US"/>
          </a:p>
        </p:txBody>
      </p:sp>
      <p:pic>
        <p:nvPicPr>
          <p:cNvPr id="15" name="Picture 14" descr="Screen Shot 2016-11-16 at 5.54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1" y="1213165"/>
            <a:ext cx="4693769" cy="49250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E72938-D2B3-284D-AA51-02E63CC41947}"/>
              </a:ext>
            </a:extLst>
          </p:cNvPr>
          <p:cNvSpPr txBox="1"/>
          <p:nvPr/>
        </p:nvSpPr>
        <p:spPr>
          <a:xfrm>
            <a:off x="804672" y="2790328"/>
            <a:ext cx="374777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Distributed network</a:t>
            </a:r>
          </a:p>
          <a:p>
            <a:endParaRPr lang="en-US" sz="3200" dirty="0">
              <a:solidFill>
                <a:schemeClr val="bg1"/>
              </a:solidFill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Decentralized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But many pathways between A &amp; B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B2F24E41-F96B-4F4E-ACCF-05997EF1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919" y="6356349"/>
            <a:ext cx="4011263" cy="365125"/>
          </a:xfrm>
        </p:spPr>
        <p:txBody>
          <a:bodyPr/>
          <a:lstStyle/>
          <a:p>
            <a:r>
              <a:rPr lang="en-US" dirty="0" err="1"/>
              <a:t>www.amazing-social.com</a:t>
            </a:r>
            <a:r>
              <a:rPr lang="en-US" dirty="0"/>
              <a:t>                    #5CsofSocial</a:t>
            </a:r>
          </a:p>
        </p:txBody>
      </p:sp>
    </p:spTree>
    <p:extLst>
      <p:ext uri="{BB962C8B-B14F-4D97-AF65-F5344CB8AC3E}">
        <p14:creationId xmlns:p14="http://schemas.microsoft.com/office/powerpoint/2010/main" val="183648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04672" y="2290527"/>
            <a:ext cx="3657600" cy="2417532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There are tradeoffs associated with every type of network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Networks have both structural and emergent properties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AFF-5802-3644-A9CC-8D4ABB10D334}" type="datetime1">
              <a:rPr lang="en-US" smtClean="0"/>
              <a:t>4/4/18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 descr="Screen Shot 2016-11-16 at 9.01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59" y="1276539"/>
            <a:ext cx="7196126" cy="4508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FBE442-40B5-0A42-BEE9-B1701AA557FE}"/>
              </a:ext>
            </a:extLst>
          </p:cNvPr>
          <p:cNvSpPr txBox="1"/>
          <p:nvPr/>
        </p:nvSpPr>
        <p:spPr>
          <a:xfrm>
            <a:off x="986828" y="1772367"/>
            <a:ext cx="3475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Helvetica" pitchFamily="2" charset="0"/>
              </a:rPr>
              <a:t>Network Principles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DB661D42-2A0D-6642-8D6D-E714FE5E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508" y="6358506"/>
            <a:ext cx="3920729" cy="365125"/>
          </a:xfrm>
        </p:spPr>
        <p:txBody>
          <a:bodyPr/>
          <a:lstStyle/>
          <a:p>
            <a:r>
              <a:rPr lang="en-US" dirty="0" err="1"/>
              <a:t>www.amazing-social.com</a:t>
            </a:r>
            <a:r>
              <a:rPr lang="en-US" dirty="0"/>
              <a:t>                    #5CsofSocial</a:t>
            </a:r>
          </a:p>
        </p:txBody>
      </p:sp>
    </p:spTree>
    <p:extLst>
      <p:ext uri="{BB962C8B-B14F-4D97-AF65-F5344CB8AC3E}">
        <p14:creationId xmlns:p14="http://schemas.microsoft.com/office/powerpoint/2010/main" val="404989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2. What are some ways of </a:t>
            </a:r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classifying</a:t>
            </a:r>
            <a:r>
              <a:rPr lang="en-US" sz="32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connections?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Quantity: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many to few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Strength</a:t>
            </a: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strong to weak</a:t>
            </a:r>
            <a:endParaRPr lang="en-US" b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91F2DB5-13E1-D845-9731-FA4AFCF5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3504778" cy="320040"/>
          </a:xfrm>
        </p:spPr>
        <p:txBody>
          <a:bodyPr/>
          <a:lstStyle/>
          <a:p>
            <a:r>
              <a:rPr lang="en-US" dirty="0" err="1"/>
              <a:t>www.amazing-social.com</a:t>
            </a:r>
            <a:r>
              <a:rPr lang="en-US" dirty="0"/>
              <a:t>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1961D4A-762C-9E46-8436-528DE81B7D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72" t="16000" r="15593" b="34708"/>
          <a:stretch/>
        </p:blipFill>
        <p:spPr>
          <a:xfrm>
            <a:off x="4825654" y="2200694"/>
            <a:ext cx="6987269" cy="40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8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635" y="2288281"/>
            <a:ext cx="3131136" cy="218974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3. The Connections Matrix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9CD18C1-DD95-8645-B217-2B7AEA57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8A80F5-A122-C542-8CCD-4DC7D1E76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2" t="12866" r="13366" b="13945"/>
          <a:stretch/>
        </p:blipFill>
        <p:spPr>
          <a:xfrm>
            <a:off x="4093026" y="739020"/>
            <a:ext cx="7166702" cy="552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2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539953" cy="245644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4. What are some tips in crafting a connections strategy?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965" y="864108"/>
            <a:ext cx="6807489" cy="5120640"/>
          </a:xfrm>
        </p:spPr>
        <p:txBody>
          <a:bodyPr/>
          <a:lstStyle/>
          <a:p>
            <a:endParaRPr lang="en-US" dirty="0"/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Mix and match connection strategies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Develop skill sets associated with each strategy</a:t>
            </a:r>
          </a:p>
          <a:p>
            <a:pPr marL="502920" lvl="1" indent="0">
              <a:buNone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For example,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Reach strategy </a:t>
            </a:r>
            <a:r>
              <a:rPr lang="en-US" sz="1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(see next slide)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Depth strategy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Recognize the costs and benefits of each connection strategy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E62498-4EAD-C746-B066-2C893E38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www.amazing-social.com</a:t>
            </a:r>
            <a:r>
              <a:rPr lang="en-US" dirty="0"/>
              <a:t>                    #5CsofSocial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7"/>
          <a:stretch/>
        </p:blipFill>
        <p:spPr>
          <a:xfrm>
            <a:off x="10428633" y="617708"/>
            <a:ext cx="1234202" cy="83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8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Helvetica" pitchFamily="2" charset="0"/>
              </a:rPr>
              <a:t>Reach strategy attention-getting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759" y="803186"/>
            <a:ext cx="6539562" cy="4701321"/>
          </a:xfrm>
        </p:spPr>
        <p:txBody>
          <a:bodyPr>
            <a:normAutofit fontScale="92500"/>
          </a:bodyPr>
          <a:lstStyle/>
          <a:p>
            <a:pPr lvl="1"/>
            <a:r>
              <a:rPr lang="en-US" sz="2000" b="1" dirty="0">
                <a:latin typeface="Helvetica" pitchFamily="2" charset="0"/>
              </a:rPr>
              <a:t>Automaticity</a:t>
            </a:r>
            <a:r>
              <a:rPr lang="en-US" sz="2000" dirty="0">
                <a:latin typeface="Helvetica" pitchFamily="2" charset="0"/>
              </a:rPr>
              <a:t> – Selecting images, colors or sounds designed to automatically capture our attention</a:t>
            </a:r>
          </a:p>
          <a:p>
            <a:pPr lvl="1"/>
            <a:r>
              <a:rPr lang="en-US" sz="2000" b="1" dirty="0">
                <a:latin typeface="Helvetica" pitchFamily="2" charset="0"/>
              </a:rPr>
              <a:t>Framing</a:t>
            </a:r>
            <a:r>
              <a:rPr lang="en-US" sz="2000" dirty="0">
                <a:latin typeface="Helvetica" pitchFamily="2" charset="0"/>
              </a:rPr>
              <a:t> – Shifting the way we normally view of a subject</a:t>
            </a:r>
          </a:p>
          <a:p>
            <a:pPr lvl="1"/>
            <a:r>
              <a:rPr lang="en-US" sz="2000" b="1" dirty="0">
                <a:latin typeface="Helvetica" pitchFamily="2" charset="0"/>
              </a:rPr>
              <a:t>Disruption</a:t>
            </a:r>
            <a:r>
              <a:rPr lang="en-US" sz="2000" dirty="0">
                <a:latin typeface="Helvetica" pitchFamily="2" charset="0"/>
              </a:rPr>
              <a:t> – Violating our expectations in some unusual way</a:t>
            </a:r>
          </a:p>
          <a:p>
            <a:pPr lvl="1"/>
            <a:r>
              <a:rPr lang="en-US" sz="2000" b="1" dirty="0">
                <a:latin typeface="Helvetica" pitchFamily="2" charset="0"/>
              </a:rPr>
              <a:t>Mystery</a:t>
            </a:r>
            <a:r>
              <a:rPr lang="en-US" sz="2000" dirty="0">
                <a:latin typeface="Helvetica" pitchFamily="2" charset="0"/>
              </a:rPr>
              <a:t> – Creating suspense or uncertainty that begs to be resolved</a:t>
            </a:r>
          </a:p>
          <a:p>
            <a:pPr lvl="1"/>
            <a:r>
              <a:rPr lang="en-US" sz="2000" b="1" dirty="0">
                <a:latin typeface="Helvetica" pitchFamily="2" charset="0"/>
              </a:rPr>
              <a:t>Reward</a:t>
            </a:r>
            <a:r>
              <a:rPr lang="en-US" sz="2000" dirty="0">
                <a:latin typeface="Helvetica" pitchFamily="2" charset="0"/>
              </a:rPr>
              <a:t> – Promising an external or internal reward</a:t>
            </a:r>
          </a:p>
          <a:p>
            <a:pPr lvl="1"/>
            <a:r>
              <a:rPr lang="en-US" sz="2000" b="1" dirty="0">
                <a:latin typeface="Helvetica" pitchFamily="2" charset="0"/>
              </a:rPr>
              <a:t>Reputation</a:t>
            </a:r>
            <a:r>
              <a:rPr lang="en-US" sz="2000" dirty="0">
                <a:latin typeface="Helvetica" pitchFamily="2" charset="0"/>
              </a:rPr>
              <a:t> – Using the credibility of experts, celebrities, or historical figures to seize attention</a:t>
            </a:r>
            <a:endParaRPr lang="en-US" sz="2000" b="1" dirty="0"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903D-01D1-9F4D-99CA-2D0E31BDC28C}" type="datetime1">
              <a:rPr lang="en-US" smtClean="0"/>
              <a:t>4/4/18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83574D13-B670-CD48-917C-09B0324F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3504778" cy="320040"/>
          </a:xfrm>
        </p:spPr>
        <p:txBody>
          <a:bodyPr/>
          <a:lstStyle/>
          <a:p>
            <a:r>
              <a:rPr lang="en-US" dirty="0" err="1"/>
              <a:t>www.amazing-social.com</a:t>
            </a:r>
            <a:r>
              <a:rPr lang="en-US" dirty="0"/>
              <a:t>                    #5CsofSocial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83CE3AC-0A52-574B-AB2C-318F84190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464" y="292880"/>
            <a:ext cx="1275813" cy="127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5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410C1-3CFA-2F46-88B4-3E9E333B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894" y="2375871"/>
            <a:ext cx="3393889" cy="2353973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Costs and benefits of the Connections Matrix strategies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16890" r="5601" b="32969"/>
          <a:stretch/>
        </p:blipFill>
        <p:spPr>
          <a:xfrm>
            <a:off x="4718303" y="635024"/>
            <a:ext cx="6689544" cy="512284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8DDB99C-76AF-874B-9DDF-B5406867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33620-A576-2544-9E87-0812AEB6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7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410C1-3CFA-2F46-88B4-3E9E333B4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86" y="2343025"/>
            <a:ext cx="2460155" cy="232112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Costs and benefits </a:t>
            </a:r>
            <a:r>
              <a:rPr lang="en-US" sz="2400" i="1" dirty="0">
                <a:latin typeface="Helvetica" panose="020B0604020202020204" pitchFamily="34" charset="0"/>
                <a:cs typeface="Helvetica" panose="020B0604020202020204" pitchFamily="34" charset="0"/>
              </a:rPr>
              <a:t>(cont’d)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53358A1-3E46-194A-B334-55767290D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38" r="13331"/>
          <a:stretch/>
        </p:blipFill>
        <p:spPr>
          <a:xfrm>
            <a:off x="4981354" y="0"/>
            <a:ext cx="6448390" cy="620649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4A45B3E-F178-F94B-8367-867914C58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33620-A576-2544-9E87-0812AEB6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8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5FA071-9135-6A43-BD14-D6936C781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645791" cy="245644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5. How do you judge effectiveness?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858378-EF6D-DA4A-AE7A-151836B04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07" y="320040"/>
            <a:ext cx="6281873" cy="5248622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Judge effectiveness based on your strategy</a:t>
            </a:r>
          </a:p>
          <a:p>
            <a:pPr lvl="1"/>
            <a:r>
              <a:rPr lang="en-US" dirty="0">
                <a:latin typeface="Helvetica" pitchFamily="2" charset="0"/>
              </a:rPr>
              <a:t>Example: The number of followers is not particularly important with a Depth strategy but it is for a Reach strategy</a:t>
            </a:r>
          </a:p>
          <a:p>
            <a:r>
              <a:rPr lang="en-US" dirty="0">
                <a:latin typeface="Helvetica" pitchFamily="2" charset="0"/>
              </a:rPr>
              <a:t>Judge effectiveness based on ease of reaching the ”bull’s-eye” nodes</a:t>
            </a:r>
          </a:p>
          <a:p>
            <a:r>
              <a:rPr lang="en-US" dirty="0">
                <a:latin typeface="Helvetica" pitchFamily="2" charset="0"/>
              </a:rPr>
              <a:t>Judge effectiveness based on probabilities</a:t>
            </a:r>
          </a:p>
          <a:p>
            <a:pPr lvl="1"/>
            <a:r>
              <a:rPr lang="en-US" dirty="0">
                <a:latin typeface="Helvetica" pitchFamily="2" charset="0"/>
              </a:rPr>
              <a:t>Ask what are the probabilities or likelihood of success? </a:t>
            </a:r>
            <a:r>
              <a:rPr lang="en-US" sz="1200" dirty="0">
                <a:latin typeface="Helvetica" pitchFamily="2" charset="0"/>
              </a:rPr>
              <a:t>If you “spray” messages to a large number of people and “pray” for returns, then you can expect about 1% - 3% return rate. Anything above that is a considered a success. </a:t>
            </a:r>
          </a:p>
          <a:p>
            <a:pPr lvl="1"/>
            <a:r>
              <a:rPr lang="en-US" dirty="0">
                <a:latin typeface="Helvetica" pitchFamily="2" charset="0"/>
              </a:rPr>
              <a:t>You can expect trolls when you send out messages to a large number of people</a:t>
            </a:r>
          </a:p>
          <a:p>
            <a:pPr lvl="1"/>
            <a:r>
              <a:rPr lang="en-US" dirty="0">
                <a:latin typeface="Helvetica" pitchFamily="2" charset="0"/>
              </a:rPr>
              <a:t>You should expect lower engagement from a Reach strategy than from a Breadth strategy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2A6812-597D-944D-A985-8E50796C6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3729750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C205CE-0352-0841-A2AB-EEC0A4F8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Screen Shot 2016-11-16 at 4.56.05 PM.png">
            <a:extLst>
              <a:ext uri="{FF2B5EF4-FFF2-40B4-BE49-F238E27FC236}">
                <a16:creationId xmlns:a16="http://schemas.microsoft.com/office/drawing/2014/main" xmlns="" id="{71A466C1-8947-6C4D-AE6F-E3C5CFCAB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089" y="320040"/>
            <a:ext cx="1954061" cy="1365375"/>
          </a:xfrm>
          <a:prstGeom prst="rect">
            <a:avLst/>
          </a:prstGeom>
        </p:spPr>
      </p:pic>
      <p:pic>
        <p:nvPicPr>
          <p:cNvPr id="7" name="Picture 6" descr="Screen Shot 2015-11-09 at 11.25.46 AM.png">
            <a:extLst>
              <a:ext uri="{FF2B5EF4-FFF2-40B4-BE49-F238E27FC236}">
                <a16:creationId xmlns:a16="http://schemas.microsoft.com/office/drawing/2014/main" xmlns="" id="{0573F15B-1DD2-E54E-8899-EDCBDE1DA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01" y="5400091"/>
            <a:ext cx="3047325" cy="113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4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F989DD-A493-C544-A6BC-87AD91D6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AD87D8-D7B1-7C43-879A-13BD5BE3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52D917-895B-5346-888C-6AE5065B2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515" y="442078"/>
            <a:ext cx="7796463" cy="5477461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52793522-95F6-F74C-A93D-27DC3ADD50F2}"/>
              </a:ext>
            </a:extLst>
          </p:cNvPr>
          <p:cNvSpPr/>
          <p:nvPr/>
        </p:nvSpPr>
        <p:spPr>
          <a:xfrm>
            <a:off x="4752474" y="3474698"/>
            <a:ext cx="2034587" cy="976986"/>
          </a:xfrm>
          <a:custGeom>
            <a:avLst/>
            <a:gdLst>
              <a:gd name="connsiteX0" fmla="*/ 806115 w 2034587"/>
              <a:gd name="connsiteY0" fmla="*/ 2428 h 976986"/>
              <a:gd name="connsiteX1" fmla="*/ 625642 w 2034587"/>
              <a:gd name="connsiteY1" fmla="*/ 2428 h 976986"/>
              <a:gd name="connsiteX2" fmla="*/ 445168 w 2034587"/>
              <a:gd name="connsiteY2" fmla="*/ 26491 h 976986"/>
              <a:gd name="connsiteX3" fmla="*/ 409073 w 2034587"/>
              <a:gd name="connsiteY3" fmla="*/ 50555 h 976986"/>
              <a:gd name="connsiteX4" fmla="*/ 372979 w 2034587"/>
              <a:gd name="connsiteY4" fmla="*/ 62586 h 976986"/>
              <a:gd name="connsiteX5" fmla="*/ 336884 w 2034587"/>
              <a:gd name="connsiteY5" fmla="*/ 98681 h 976986"/>
              <a:gd name="connsiteX6" fmla="*/ 252663 w 2034587"/>
              <a:gd name="connsiteY6" fmla="*/ 146807 h 976986"/>
              <a:gd name="connsiteX7" fmla="*/ 204537 w 2034587"/>
              <a:gd name="connsiteY7" fmla="*/ 182902 h 976986"/>
              <a:gd name="connsiteX8" fmla="*/ 132347 w 2034587"/>
              <a:gd name="connsiteY8" fmla="*/ 231028 h 976986"/>
              <a:gd name="connsiteX9" fmla="*/ 72189 w 2034587"/>
              <a:gd name="connsiteY9" fmla="*/ 267123 h 976986"/>
              <a:gd name="connsiteX10" fmla="*/ 0 w 2034587"/>
              <a:gd name="connsiteY10" fmla="*/ 339313 h 976986"/>
              <a:gd name="connsiteX11" fmla="*/ 24063 w 2034587"/>
              <a:gd name="connsiteY11" fmla="*/ 579944 h 976986"/>
              <a:gd name="connsiteX12" fmla="*/ 132347 w 2034587"/>
              <a:gd name="connsiteY12" fmla="*/ 712291 h 976986"/>
              <a:gd name="connsiteX13" fmla="*/ 228600 w 2034587"/>
              <a:gd name="connsiteY13" fmla="*/ 784481 h 976986"/>
              <a:gd name="connsiteX14" fmla="*/ 324852 w 2034587"/>
              <a:gd name="connsiteY14" fmla="*/ 856670 h 976986"/>
              <a:gd name="connsiteX15" fmla="*/ 372979 w 2034587"/>
              <a:gd name="connsiteY15" fmla="*/ 880734 h 976986"/>
              <a:gd name="connsiteX16" fmla="*/ 445168 w 2034587"/>
              <a:gd name="connsiteY16" fmla="*/ 904797 h 976986"/>
              <a:gd name="connsiteX17" fmla="*/ 553452 w 2034587"/>
              <a:gd name="connsiteY17" fmla="*/ 928860 h 976986"/>
              <a:gd name="connsiteX18" fmla="*/ 709863 w 2034587"/>
              <a:gd name="connsiteY18" fmla="*/ 940891 h 976986"/>
              <a:gd name="connsiteX19" fmla="*/ 770021 w 2034587"/>
              <a:gd name="connsiteY19" fmla="*/ 952923 h 976986"/>
              <a:gd name="connsiteX20" fmla="*/ 818147 w 2034587"/>
              <a:gd name="connsiteY20" fmla="*/ 964955 h 976986"/>
              <a:gd name="connsiteX21" fmla="*/ 962526 w 2034587"/>
              <a:gd name="connsiteY21" fmla="*/ 976986 h 976986"/>
              <a:gd name="connsiteX22" fmla="*/ 1540042 w 2034587"/>
              <a:gd name="connsiteY22" fmla="*/ 964955 h 976986"/>
              <a:gd name="connsiteX23" fmla="*/ 1624263 w 2034587"/>
              <a:gd name="connsiteY23" fmla="*/ 940891 h 976986"/>
              <a:gd name="connsiteX24" fmla="*/ 1720515 w 2034587"/>
              <a:gd name="connsiteY24" fmla="*/ 916828 h 976986"/>
              <a:gd name="connsiteX25" fmla="*/ 1780673 w 2034587"/>
              <a:gd name="connsiteY25" fmla="*/ 868702 h 976986"/>
              <a:gd name="connsiteX26" fmla="*/ 1828800 w 2034587"/>
              <a:gd name="connsiteY26" fmla="*/ 832607 h 976986"/>
              <a:gd name="connsiteX27" fmla="*/ 1888958 w 2034587"/>
              <a:gd name="connsiteY27" fmla="*/ 808544 h 976986"/>
              <a:gd name="connsiteX28" fmla="*/ 1925052 w 2034587"/>
              <a:gd name="connsiteY28" fmla="*/ 784481 h 976986"/>
              <a:gd name="connsiteX29" fmla="*/ 2021305 w 2034587"/>
              <a:gd name="connsiteY29" fmla="*/ 736355 h 976986"/>
              <a:gd name="connsiteX30" fmla="*/ 2021305 w 2034587"/>
              <a:gd name="connsiteY30" fmla="*/ 604007 h 976986"/>
              <a:gd name="connsiteX31" fmla="*/ 1961147 w 2034587"/>
              <a:gd name="connsiteY31" fmla="*/ 543849 h 976986"/>
              <a:gd name="connsiteX32" fmla="*/ 1925052 w 2034587"/>
              <a:gd name="connsiteY32" fmla="*/ 483691 h 976986"/>
              <a:gd name="connsiteX33" fmla="*/ 1840831 w 2034587"/>
              <a:gd name="connsiteY33" fmla="*/ 411502 h 976986"/>
              <a:gd name="connsiteX34" fmla="*/ 1780673 w 2034587"/>
              <a:gd name="connsiteY34" fmla="*/ 339313 h 976986"/>
              <a:gd name="connsiteX35" fmla="*/ 1720515 w 2034587"/>
              <a:gd name="connsiteY35" fmla="*/ 279155 h 976986"/>
              <a:gd name="connsiteX36" fmla="*/ 1684421 w 2034587"/>
              <a:gd name="connsiteY36" fmla="*/ 243060 h 976986"/>
              <a:gd name="connsiteX37" fmla="*/ 1588168 w 2034587"/>
              <a:gd name="connsiteY37" fmla="*/ 206965 h 976986"/>
              <a:gd name="connsiteX38" fmla="*/ 1515979 w 2034587"/>
              <a:gd name="connsiteY38" fmla="*/ 146807 h 976986"/>
              <a:gd name="connsiteX39" fmla="*/ 1419726 w 2034587"/>
              <a:gd name="connsiteY39" fmla="*/ 122744 h 976986"/>
              <a:gd name="connsiteX40" fmla="*/ 1347537 w 2034587"/>
              <a:gd name="connsiteY40" fmla="*/ 74618 h 976986"/>
              <a:gd name="connsiteX41" fmla="*/ 1239252 w 2034587"/>
              <a:gd name="connsiteY41" fmla="*/ 50555 h 976986"/>
              <a:gd name="connsiteX42" fmla="*/ 974558 w 2034587"/>
              <a:gd name="connsiteY42" fmla="*/ 26491 h 976986"/>
              <a:gd name="connsiteX43" fmla="*/ 745958 w 2034587"/>
              <a:gd name="connsiteY43" fmla="*/ 26491 h 97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34587" h="976986">
                <a:moveTo>
                  <a:pt x="806115" y="2428"/>
                </a:moveTo>
                <a:cubicBezTo>
                  <a:pt x="504938" y="45455"/>
                  <a:pt x="960905" y="-12148"/>
                  <a:pt x="625642" y="2428"/>
                </a:cubicBezTo>
                <a:cubicBezTo>
                  <a:pt x="565009" y="5064"/>
                  <a:pt x="505326" y="18470"/>
                  <a:pt x="445168" y="26491"/>
                </a:cubicBezTo>
                <a:cubicBezTo>
                  <a:pt x="433136" y="34512"/>
                  <a:pt x="422007" y="44088"/>
                  <a:pt x="409073" y="50555"/>
                </a:cubicBezTo>
                <a:cubicBezTo>
                  <a:pt x="397730" y="56227"/>
                  <a:pt x="383531" y="55551"/>
                  <a:pt x="372979" y="62586"/>
                </a:cubicBezTo>
                <a:cubicBezTo>
                  <a:pt x="358821" y="72024"/>
                  <a:pt x="349956" y="87788"/>
                  <a:pt x="336884" y="98681"/>
                </a:cubicBezTo>
                <a:cubicBezTo>
                  <a:pt x="297144" y="131798"/>
                  <a:pt x="299734" y="117387"/>
                  <a:pt x="252663" y="146807"/>
                </a:cubicBezTo>
                <a:cubicBezTo>
                  <a:pt x="235658" y="157435"/>
                  <a:pt x="220965" y="171403"/>
                  <a:pt x="204537" y="182902"/>
                </a:cubicBezTo>
                <a:cubicBezTo>
                  <a:pt x="180844" y="199487"/>
                  <a:pt x="156746" y="215501"/>
                  <a:pt x="132347" y="231028"/>
                </a:cubicBezTo>
                <a:cubicBezTo>
                  <a:pt x="112618" y="243583"/>
                  <a:pt x="88725" y="250587"/>
                  <a:pt x="72189" y="267123"/>
                </a:cubicBezTo>
                <a:lnTo>
                  <a:pt x="0" y="339313"/>
                </a:lnTo>
                <a:cubicBezTo>
                  <a:pt x="8021" y="419523"/>
                  <a:pt x="8254" y="500899"/>
                  <a:pt x="24063" y="579944"/>
                </a:cubicBezTo>
                <a:cubicBezTo>
                  <a:pt x="32997" y="624613"/>
                  <a:pt x="108625" y="688569"/>
                  <a:pt x="132347" y="712291"/>
                </a:cubicBezTo>
                <a:cubicBezTo>
                  <a:pt x="201294" y="781238"/>
                  <a:pt x="131427" y="717208"/>
                  <a:pt x="228600" y="784481"/>
                </a:cubicBezTo>
                <a:cubicBezTo>
                  <a:pt x="261574" y="807309"/>
                  <a:pt x="288981" y="838734"/>
                  <a:pt x="324852" y="856670"/>
                </a:cubicBezTo>
                <a:cubicBezTo>
                  <a:pt x="340894" y="864691"/>
                  <a:pt x="356326" y="874073"/>
                  <a:pt x="372979" y="880734"/>
                </a:cubicBezTo>
                <a:cubicBezTo>
                  <a:pt x="396529" y="890154"/>
                  <a:pt x="421105" y="896776"/>
                  <a:pt x="445168" y="904797"/>
                </a:cubicBezTo>
                <a:cubicBezTo>
                  <a:pt x="492546" y="920589"/>
                  <a:pt x="491566" y="922346"/>
                  <a:pt x="553452" y="928860"/>
                </a:cubicBezTo>
                <a:cubicBezTo>
                  <a:pt x="605456" y="934334"/>
                  <a:pt x="657726" y="936881"/>
                  <a:pt x="709863" y="940891"/>
                </a:cubicBezTo>
                <a:cubicBezTo>
                  <a:pt x="729916" y="944902"/>
                  <a:pt x="750058" y="948487"/>
                  <a:pt x="770021" y="952923"/>
                </a:cubicBezTo>
                <a:cubicBezTo>
                  <a:pt x="786163" y="956510"/>
                  <a:pt x="801739" y="962904"/>
                  <a:pt x="818147" y="964955"/>
                </a:cubicBezTo>
                <a:cubicBezTo>
                  <a:pt x="866067" y="970945"/>
                  <a:pt x="914400" y="972976"/>
                  <a:pt x="962526" y="976986"/>
                </a:cubicBezTo>
                <a:cubicBezTo>
                  <a:pt x="1155031" y="972976"/>
                  <a:pt x="1347781" y="975442"/>
                  <a:pt x="1540042" y="964955"/>
                </a:cubicBezTo>
                <a:cubicBezTo>
                  <a:pt x="1569196" y="963365"/>
                  <a:pt x="1595938" y="947972"/>
                  <a:pt x="1624263" y="940891"/>
                </a:cubicBezTo>
                <a:lnTo>
                  <a:pt x="1720515" y="916828"/>
                </a:lnTo>
                <a:cubicBezTo>
                  <a:pt x="1760757" y="876588"/>
                  <a:pt x="1727552" y="906646"/>
                  <a:pt x="1780673" y="868702"/>
                </a:cubicBezTo>
                <a:cubicBezTo>
                  <a:pt x="1796991" y="857046"/>
                  <a:pt x="1811271" y="842345"/>
                  <a:pt x="1828800" y="832607"/>
                </a:cubicBezTo>
                <a:cubicBezTo>
                  <a:pt x="1847680" y="822118"/>
                  <a:pt x="1869641" y="818203"/>
                  <a:pt x="1888958" y="808544"/>
                </a:cubicBezTo>
                <a:cubicBezTo>
                  <a:pt x="1901891" y="802077"/>
                  <a:pt x="1912119" y="790948"/>
                  <a:pt x="1925052" y="784481"/>
                </a:cubicBezTo>
                <a:cubicBezTo>
                  <a:pt x="2042790" y="725612"/>
                  <a:pt x="1937677" y="792106"/>
                  <a:pt x="2021305" y="736355"/>
                </a:cubicBezTo>
                <a:cubicBezTo>
                  <a:pt x="2030253" y="691616"/>
                  <a:pt x="2046085" y="649438"/>
                  <a:pt x="2021305" y="604007"/>
                </a:cubicBezTo>
                <a:cubicBezTo>
                  <a:pt x="2007725" y="579111"/>
                  <a:pt x="1978863" y="565993"/>
                  <a:pt x="1961147" y="543849"/>
                </a:cubicBezTo>
                <a:cubicBezTo>
                  <a:pt x="1946538" y="525588"/>
                  <a:pt x="1939409" y="502150"/>
                  <a:pt x="1925052" y="483691"/>
                </a:cubicBezTo>
                <a:cubicBezTo>
                  <a:pt x="1871776" y="415194"/>
                  <a:pt x="1892568" y="454616"/>
                  <a:pt x="1840831" y="411502"/>
                </a:cubicBezTo>
                <a:cubicBezTo>
                  <a:pt x="1773975" y="355788"/>
                  <a:pt x="1831629" y="397547"/>
                  <a:pt x="1780673" y="339313"/>
                </a:cubicBezTo>
                <a:cubicBezTo>
                  <a:pt x="1761998" y="317971"/>
                  <a:pt x="1740568" y="299208"/>
                  <a:pt x="1720515" y="279155"/>
                </a:cubicBezTo>
                <a:cubicBezTo>
                  <a:pt x="1708484" y="267123"/>
                  <a:pt x="1700928" y="247187"/>
                  <a:pt x="1684421" y="243060"/>
                </a:cubicBezTo>
                <a:cubicBezTo>
                  <a:pt x="1645667" y="233371"/>
                  <a:pt x="1622046" y="231163"/>
                  <a:pt x="1588168" y="206965"/>
                </a:cubicBezTo>
                <a:cubicBezTo>
                  <a:pt x="1526086" y="162621"/>
                  <a:pt x="1579626" y="178630"/>
                  <a:pt x="1515979" y="146807"/>
                </a:cubicBezTo>
                <a:cubicBezTo>
                  <a:pt x="1491318" y="134477"/>
                  <a:pt x="1442601" y="127319"/>
                  <a:pt x="1419726" y="122744"/>
                </a:cubicBezTo>
                <a:cubicBezTo>
                  <a:pt x="1395663" y="106702"/>
                  <a:pt x="1375594" y="81632"/>
                  <a:pt x="1347537" y="74618"/>
                </a:cubicBezTo>
                <a:cubicBezTo>
                  <a:pt x="1309206" y="65035"/>
                  <a:pt x="1278976" y="56666"/>
                  <a:pt x="1239252" y="50555"/>
                </a:cubicBezTo>
                <a:cubicBezTo>
                  <a:pt x="1161030" y="38521"/>
                  <a:pt x="1046622" y="28675"/>
                  <a:pt x="974558" y="26491"/>
                </a:cubicBezTo>
                <a:cubicBezTo>
                  <a:pt x="898393" y="24183"/>
                  <a:pt x="822158" y="26491"/>
                  <a:pt x="745958" y="26491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70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E6D3FA-70AC-9D43-AEAF-6A849116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Judging effectiveness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DF6624-A59B-A04F-AE61-7B9BD3893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4321707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Determine how your audiences are actually making use of their connections</a:t>
            </a:r>
          </a:p>
          <a:p>
            <a:pPr marL="457200" lvl="1" indent="0" fontAlgn="base">
              <a:buNone/>
            </a:pPr>
            <a:r>
              <a:rPr lang="en-US" dirty="0"/>
              <a:t>More than 40% of consumers say that information found via social media affects the way they deal with their health</a:t>
            </a:r>
            <a:r>
              <a:rPr lang="en-US" sz="850" dirty="0"/>
              <a:t> (Source </a:t>
            </a:r>
            <a:r>
              <a:rPr lang="en-US" sz="850" u="sng" dirty="0">
                <a:hlinkClick r:id="rId2"/>
              </a:rPr>
              <a:t>Mediabistro</a:t>
            </a:r>
            <a:r>
              <a:rPr lang="en-US" sz="850" dirty="0"/>
              <a:t>)</a:t>
            </a:r>
          </a:p>
          <a:p>
            <a:pPr marL="457200" lvl="1" indent="0" fontAlgn="base">
              <a:buNone/>
            </a:pPr>
            <a:r>
              <a:rPr lang="en-US" dirty="0"/>
              <a:t>90% of respondents from 18 to 24 years of age said they would trust medical information shared by others on their social media networks </a:t>
            </a:r>
            <a:r>
              <a:rPr lang="en-US" sz="850" dirty="0"/>
              <a:t>(Source </a:t>
            </a:r>
            <a:r>
              <a:rPr lang="en-US" sz="850" u="sng" dirty="0">
                <a:hlinkClick r:id="rId3"/>
              </a:rPr>
              <a:t>Search Engine Watch</a:t>
            </a:r>
            <a:r>
              <a:rPr lang="en-US" sz="850" dirty="0"/>
              <a:t>)</a:t>
            </a:r>
            <a:br>
              <a:rPr lang="en-US" sz="850" dirty="0"/>
            </a:br>
            <a:endParaRPr lang="en-US" sz="850" dirty="0"/>
          </a:p>
          <a:p>
            <a:pPr marL="457200" lvl="1" indent="0" fontAlgn="base">
              <a:buNone/>
            </a:pPr>
            <a:endParaRPr lang="en-US" dirty="0"/>
          </a:p>
          <a:p>
            <a:r>
              <a:rPr lang="en-US" dirty="0"/>
              <a:t> Analyze the links between social media platforms (see next slides)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7DD545-A306-EF4B-B166-8DDA0B5F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994BAA-1DD7-2048-AB47-2F20EA83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3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1C2CE1-165A-234A-9F08-47B06D516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optimizing links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DC8C37-685D-E14B-9EBB-3060C613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3841756" cy="320040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2D5372-919B-C645-A432-B7B14D62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21</a:t>
            </a:fld>
            <a:endParaRPr lang="en-US"/>
          </a:p>
        </p:txBody>
      </p:sp>
      <p:pic>
        <p:nvPicPr>
          <p:cNvPr id="6" name="Shape 319">
            <a:extLst>
              <a:ext uri="{FF2B5EF4-FFF2-40B4-BE49-F238E27FC236}">
                <a16:creationId xmlns:a16="http://schemas.microsoft.com/office/drawing/2014/main" xmlns="" id="{4DC39A08-5348-B041-8870-50EBD60D777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07923" y="152186"/>
            <a:ext cx="3489045" cy="328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318">
            <a:extLst>
              <a:ext uri="{FF2B5EF4-FFF2-40B4-BE49-F238E27FC236}">
                <a16:creationId xmlns:a16="http://schemas.microsoft.com/office/drawing/2014/main" xmlns="" id="{EFA1915D-7EDE-364E-B43E-9F64E8E6FB4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3523" y="854388"/>
            <a:ext cx="3186420" cy="5158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20">
            <a:extLst>
              <a:ext uri="{FF2B5EF4-FFF2-40B4-BE49-F238E27FC236}">
                <a16:creationId xmlns:a16="http://schemas.microsoft.com/office/drawing/2014/main" xmlns="" id="{37C23E08-69DE-B847-AAEE-66C75D06C5E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4165" y="3578146"/>
            <a:ext cx="3392803" cy="3158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38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Helvetica" pitchFamily="2" charset="0"/>
              </a:rPr>
              <a:t>Tips and reminders</a:t>
            </a:r>
            <a:endParaRPr lang="en-US" sz="3600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82"/>
          <a:stretch/>
        </p:blipFill>
        <p:spPr>
          <a:xfrm>
            <a:off x="4668595" y="622089"/>
            <a:ext cx="3507568" cy="534190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239067-08E0-C646-B46C-C008CD70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919" y="6360026"/>
            <a:ext cx="5911517" cy="365125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22</a:t>
            </a:fld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37"/>
          <a:stretch/>
        </p:blipFill>
        <p:spPr>
          <a:xfrm>
            <a:off x="8892723" y="1627230"/>
            <a:ext cx="3138586" cy="308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6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5 Cs of Social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68"/>
          <a:stretch/>
        </p:blipFill>
        <p:spPr>
          <a:xfrm>
            <a:off x="4670307" y="975236"/>
            <a:ext cx="3311941" cy="456481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195FB14-9DE4-C844-A248-5F4E709A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4642" y="6356350"/>
            <a:ext cx="5911517" cy="365125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23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4"/>
          <a:stretch/>
        </p:blipFill>
        <p:spPr>
          <a:xfrm>
            <a:off x="7794848" y="1537861"/>
            <a:ext cx="3580108" cy="39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60" y="423015"/>
            <a:ext cx="4004352" cy="514678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315734" y="469518"/>
            <a:ext cx="4937760" cy="493776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21099423">
            <a:off x="-530007" y="1864140"/>
            <a:ext cx="8586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Social Media </a:t>
            </a:r>
          </a:p>
          <a:p>
            <a:pPr algn="ctr"/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Strategy</a:t>
            </a:r>
          </a:p>
        </p:txBody>
      </p:sp>
      <p:sp>
        <p:nvSpPr>
          <p:cNvPr id="15" name="Rectangle 14"/>
          <p:cNvSpPr/>
          <p:nvPr/>
        </p:nvSpPr>
        <p:spPr>
          <a:xfrm rot="21106245">
            <a:off x="1016494" y="4053759"/>
            <a:ext cx="6092456" cy="727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1114602">
            <a:off x="904852" y="4000331"/>
            <a:ext cx="6315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Tools for Professionals and Organizations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#5CsofSocial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44723" y="6464808"/>
            <a:ext cx="4607220" cy="178389"/>
          </a:xfrm>
        </p:spPr>
        <p:txBody>
          <a:bodyPr/>
          <a:lstStyle/>
          <a:p>
            <a:r>
              <a:rPr lang="en-US" sz="1400">
                <a:latin typeface="Helvetica" panose="020B0604020202020204" pitchFamily="34" charset="0"/>
                <a:cs typeface="Helvetica" panose="020B0604020202020204" pitchFamily="34" charset="0"/>
              </a:rPr>
              <a:t>www.amazing-social.com                    #5CsofSocial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4135" y="6484366"/>
            <a:ext cx="1530927" cy="365125"/>
          </a:xfrm>
        </p:spPr>
        <p:txBody>
          <a:bodyPr/>
          <a:lstStyle/>
          <a:p>
            <a:fld id="{D9332CD4-06E3-4151-A624-2C33F282E07A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24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74" y="2061003"/>
            <a:ext cx="5211726" cy="1256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5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10B9637-E147-B74B-8BC3-CFDCAC2A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www.amazing-social.com                    #5CsofSocial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49926" y="0"/>
            <a:ext cx="6142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00946" y="0"/>
            <a:ext cx="489097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800946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6938" y="1"/>
            <a:ext cx="58270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01301" y="728283"/>
            <a:ext cx="37966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Agenda</a:t>
            </a:r>
          </a:p>
          <a:p>
            <a:endParaRPr lang="en-US" sz="20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Definition and key terms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some ways of classifying connections?</a:t>
            </a:r>
            <a:br>
              <a:rPr lang="en-US" sz="20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0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Connections Matrix</a:t>
            </a:r>
            <a:br>
              <a:rPr lang="en-US" sz="20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0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some tips in crafting a connections strategy?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you judge effectiveness?</a:t>
            </a:r>
          </a:p>
          <a:p>
            <a:pPr marL="342900" indent="-342900">
              <a:buFont typeface="+mj-lt"/>
              <a:buAutoNum type="arabicPeriod"/>
            </a:pPr>
            <a:endParaRPr lang="en-US" sz="44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60" y="6550121"/>
            <a:ext cx="31309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www.amazingSMstrategy.com  •  #5CsofSocial</a:t>
            </a:r>
          </a:p>
        </p:txBody>
      </p:sp>
      <p:pic>
        <p:nvPicPr>
          <p:cNvPr id="14" name="Picture 13" descr="Screen Shot 2017-01-28 at 4.29.12 PM.png">
            <a:extLst>
              <a:ext uri="{FF2B5EF4-FFF2-40B4-BE49-F238E27FC236}">
                <a16:creationId xmlns:a16="http://schemas.microsoft.com/office/drawing/2014/main" xmlns="" id="{252C9402-5A88-054A-8A4E-AD5467ECF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018" y="1400351"/>
            <a:ext cx="3435178" cy="40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Some perspective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67693" y="1382233"/>
            <a:ext cx="7123814" cy="5018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“Pathways act as an essential guiding force on this planet: on every scale of life, from microscopic cells to herds of elephants, creatures can be found relying on trails to reduce an overwhelming array of options to a single expeditious route. Without trails, we would be lost. …the soul of a trail –its </a:t>
            </a:r>
            <a:r>
              <a:rPr lang="en-US" i="1" dirty="0"/>
              <a:t>trail-ness </a:t>
            </a:r>
            <a:r>
              <a:rPr lang="en-US" dirty="0"/>
              <a:t>– is not bound up in dirt and rocks; it is immaterial, evanescence, as fluid as air. The essence lies in its function: how it continuously evolves to serve the needs of its users.” </a:t>
            </a:r>
          </a:p>
          <a:p>
            <a:pPr algn="r"/>
            <a:r>
              <a:rPr lang="en-US" dirty="0"/>
              <a:t> </a:t>
            </a:r>
            <a:r>
              <a:rPr lang="en-US" i="1" dirty="0"/>
              <a:t>Robert Moor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78019-398D-0F40-A730-2E484092E48B}" type="datetime1">
              <a:rPr lang="en-US" smtClean="0"/>
              <a:t>4/4/18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 descr="Screen Shot 2016-11-16 at 9.05.3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8"/>
          <a:stretch/>
        </p:blipFill>
        <p:spPr>
          <a:xfrm>
            <a:off x="9016409" y="320039"/>
            <a:ext cx="2170733" cy="14944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1CCBAB7-AA5B-8542-BC1A-A263D8C3F7BB}"/>
              </a:ext>
            </a:extLst>
          </p:cNvPr>
          <p:cNvSpPr/>
          <p:nvPr/>
        </p:nvSpPr>
        <p:spPr>
          <a:xfrm>
            <a:off x="69360" y="6550121"/>
            <a:ext cx="31309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www.amazingSMstrategy.com  •  #5CsofSocial</a:t>
            </a:r>
          </a:p>
        </p:txBody>
      </p:sp>
    </p:spTree>
    <p:extLst>
      <p:ext uri="{BB962C8B-B14F-4D97-AF65-F5344CB8AC3E}">
        <p14:creationId xmlns:p14="http://schemas.microsoft.com/office/powerpoint/2010/main" val="91273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1. Definition and 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400" y="1174962"/>
            <a:ext cx="6281873" cy="5248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connections? 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links between nodes that form networks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Key terms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Nodes – points of reference (people, cities, cell phones)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Links – pathways connecting nodes 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Networks – patterns formed by pathways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425FCB-50F5-5144-9D36-6501F2A20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919" y="6356349"/>
            <a:ext cx="5911517" cy="365125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2CD4-06E3-4151-A624-2C33F282E07A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creen Shot 2016-11-16 at 9.06.54 PM.png">
            <a:extLst>
              <a:ext uri="{FF2B5EF4-FFF2-40B4-BE49-F238E27FC236}">
                <a16:creationId xmlns:a16="http://schemas.microsoft.com/office/drawing/2014/main" xmlns="" id="{097FA0EB-CA59-2646-90CF-3245A77F4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37" y="210655"/>
            <a:ext cx="2526662" cy="192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Helvetica" pitchFamily="2" charset="0"/>
              </a:rPr>
              <a:t>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6158" y="346443"/>
            <a:ext cx="6247266" cy="2936496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2200" b="1" dirty="0">
                <a:latin typeface="Helvetica" pitchFamily="2" charset="0"/>
              </a:rPr>
              <a:t>Examples</a:t>
            </a:r>
          </a:p>
          <a:p>
            <a:pPr lvl="0"/>
            <a:r>
              <a:rPr lang="en-US" dirty="0">
                <a:latin typeface="Helvetica" pitchFamily="2" charset="0"/>
              </a:rPr>
              <a:t>Traditional media (e.g., print, kiosks, menus, advertisements)</a:t>
            </a:r>
          </a:p>
          <a:p>
            <a:pPr lvl="0"/>
            <a:r>
              <a:rPr lang="en-US" dirty="0">
                <a:latin typeface="Helvetica" pitchFamily="2" charset="0"/>
              </a:rPr>
              <a:t>Decision-making points (e.g., resolving customer service complaints, researching markets)</a:t>
            </a:r>
          </a:p>
          <a:p>
            <a:pPr lvl="0"/>
            <a:r>
              <a:rPr lang="en-US" dirty="0">
                <a:latin typeface="Helvetica" pitchFamily="2" charset="0"/>
              </a:rPr>
              <a:t>Partner advertisements (e.g., website of an company selling your products or services)</a:t>
            </a:r>
          </a:p>
          <a:p>
            <a:pPr lvl="0"/>
            <a:r>
              <a:rPr lang="en-US" dirty="0">
                <a:latin typeface="Helvetica" pitchFamily="2" charset="0"/>
              </a:rPr>
              <a:t>The key node: Bull’s-eye node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AFF-5802-3644-A9CC-8D4ABB10D334}" type="datetime1">
              <a:rPr lang="en-US" smtClean="0"/>
              <a:t>4/4/18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6</a:t>
            </a:fld>
            <a:endParaRPr lang="en-US"/>
          </a:p>
        </p:txBody>
      </p:sp>
      <p:pic>
        <p:nvPicPr>
          <p:cNvPr id="8" name="Content Placeholder 7" descr="Mac HD:Users:phil:Desktop:Screen Shot 2016-11-06 at 10.45.53 AM.pn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r="5140"/>
          <a:stretch>
            <a:fillRect/>
          </a:stretch>
        </p:blipFill>
        <p:spPr bwMode="auto">
          <a:xfrm>
            <a:off x="7450521" y="3496872"/>
            <a:ext cx="1727517" cy="15344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9" name="Picture 8" descr="Mac HD:Users:phil:Desktop:Screen Shot 2016-11-06 at 10.42.03 AM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t="7066" r="2534" b="4848"/>
          <a:stretch/>
        </p:blipFill>
        <p:spPr bwMode="auto">
          <a:xfrm>
            <a:off x="4991997" y="3783562"/>
            <a:ext cx="1505566" cy="66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0" name="Picture 9" descr="Mac HD:Users:phil:Desktop:Screen Shot 2016-11-06 at 10.40.29 A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47" y="5089987"/>
            <a:ext cx="197358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1" name="Picture 10" descr="Mac HD:Users:phil:Desktop:Screen Shot 2016-11-06 at 10.50.20 AM.pn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17036" r="1755" b="4157"/>
          <a:stretch/>
        </p:blipFill>
        <p:spPr bwMode="auto">
          <a:xfrm>
            <a:off x="7049200" y="5253964"/>
            <a:ext cx="2161858" cy="6108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2" name="Picture 11" descr="Mac HD:Users:phil:Desktop:Screen Shot 2016-11-06 at 10.59.17 AM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r="4272" b="3791"/>
          <a:stretch/>
        </p:blipFill>
        <p:spPr bwMode="auto">
          <a:xfrm>
            <a:off x="9754331" y="5061199"/>
            <a:ext cx="1818640" cy="91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3" name="Picture 12" descr="Mac HD:Users:phil:Desktop:Screen Shot 2016-11-06 at 10.42.46 AM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721" y="3282939"/>
            <a:ext cx="1282559" cy="14125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63CDC7AF-FC78-E044-987B-B1800CA6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919" y="6356349"/>
            <a:ext cx="5911517" cy="365125"/>
          </a:xfrm>
        </p:spPr>
        <p:txBody>
          <a:bodyPr/>
          <a:lstStyle/>
          <a:p>
            <a:r>
              <a:rPr lang="en-US"/>
              <a:t>www.amazing-social.com                    #5CsofSocial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0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Helvetica" pitchFamily="2" charset="0"/>
              </a:rPr>
              <a:t>Links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18447" y="1701208"/>
            <a:ext cx="6281873" cy="435059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Helvetica" pitchFamily="2" charset="0"/>
              </a:rPr>
              <a:t>Characteristics</a:t>
            </a:r>
          </a:p>
          <a:p>
            <a:r>
              <a:rPr lang="en-US" dirty="0">
                <a:latin typeface="Helvetica" pitchFamily="2" charset="0"/>
              </a:rPr>
              <a:t>Direction </a:t>
            </a:r>
          </a:p>
          <a:p>
            <a:pPr lvl="1"/>
            <a:r>
              <a:rPr lang="en-US" dirty="0">
                <a:latin typeface="Helvetica" pitchFamily="2" charset="0"/>
              </a:rPr>
              <a:t>One-way</a:t>
            </a:r>
          </a:p>
          <a:p>
            <a:pPr lvl="1"/>
            <a:r>
              <a:rPr lang="en-US" dirty="0">
                <a:latin typeface="Helvetica" pitchFamily="2" charset="0"/>
              </a:rPr>
              <a:t>Two-way</a:t>
            </a:r>
          </a:p>
          <a:p>
            <a:r>
              <a:rPr lang="en-US" dirty="0">
                <a:latin typeface="Helvetica" pitchFamily="2" charset="0"/>
              </a:rPr>
              <a:t>Volume </a:t>
            </a:r>
            <a:r>
              <a:rPr lang="mr-IN" dirty="0">
                <a:latin typeface="Helvetica" pitchFamily="2" charset="0"/>
              </a:rPr>
              <a:t>–</a:t>
            </a:r>
            <a:r>
              <a:rPr lang="en-US" dirty="0">
                <a:latin typeface="Helvetica" pitchFamily="2" charset="0"/>
              </a:rPr>
              <a:t> Typical traffic</a:t>
            </a:r>
          </a:p>
          <a:p>
            <a:r>
              <a:rPr lang="en-US" dirty="0">
                <a:latin typeface="Helvetica" pitchFamily="2" charset="0"/>
              </a:rPr>
              <a:t>Capacity </a:t>
            </a:r>
            <a:r>
              <a:rPr lang="mr-IN" dirty="0">
                <a:latin typeface="Helvetica" pitchFamily="2" charset="0"/>
              </a:rPr>
              <a:t>–</a:t>
            </a:r>
            <a:r>
              <a:rPr lang="en-US" dirty="0">
                <a:latin typeface="Helvetica" pitchFamily="2" charset="0"/>
              </a:rPr>
              <a:t> The upper limit of the volume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3AFF-5802-3644-A9CC-8D4ABB10D334}" type="datetime1">
              <a:rPr lang="en-US" smtClean="0"/>
              <a:t>4/4/18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 descr="Screen Shot 2016-11-16 at 9.1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66" y="542260"/>
            <a:ext cx="4444898" cy="2955852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B583CEF9-D6EC-3945-86A5-6B778A181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919" y="6356349"/>
            <a:ext cx="5911517" cy="365125"/>
          </a:xfrm>
        </p:spPr>
        <p:txBody>
          <a:bodyPr/>
          <a:lstStyle/>
          <a:p>
            <a:r>
              <a:rPr lang="en-US" dirty="0" err="1"/>
              <a:t>www.amazing-social.com</a:t>
            </a:r>
            <a:r>
              <a:rPr lang="en-US" dirty="0"/>
              <a:t>                    #5CsofSocial</a:t>
            </a:r>
          </a:p>
        </p:txBody>
      </p:sp>
    </p:spTree>
    <p:extLst>
      <p:ext uri="{BB962C8B-B14F-4D97-AF65-F5344CB8AC3E}">
        <p14:creationId xmlns:p14="http://schemas.microsoft.com/office/powerpoint/2010/main" val="93780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Helvetica" pitchFamily="2" charset="0"/>
              </a:rPr>
              <a:t>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Helvetica" pitchFamily="2" charset="0"/>
              </a:rPr>
              <a:t>Characteristics</a:t>
            </a:r>
          </a:p>
          <a:p>
            <a:r>
              <a:rPr lang="en-US" dirty="0">
                <a:latin typeface="Helvetica" pitchFamily="2" charset="0"/>
              </a:rPr>
              <a:t>Hubs  </a:t>
            </a:r>
            <a:r>
              <a:rPr lang="mr-IN" dirty="0">
                <a:latin typeface="Helvetica" pitchFamily="2" charset="0"/>
              </a:rPr>
              <a:t>–</a:t>
            </a:r>
            <a:r>
              <a:rPr lang="en-US" dirty="0">
                <a:latin typeface="Helvetica" pitchFamily="2" charset="0"/>
              </a:rPr>
              <a:t> Centralized nodes</a:t>
            </a:r>
          </a:p>
          <a:p>
            <a:pPr lvl="1"/>
            <a:r>
              <a:rPr lang="en-US" dirty="0">
                <a:latin typeface="Helvetica" pitchFamily="2" charset="0"/>
              </a:rPr>
              <a:t>Example: O’Hare Airport (centralized) </a:t>
            </a:r>
          </a:p>
          <a:p>
            <a:pPr lvl="1"/>
            <a:r>
              <a:rPr lang="en-US" dirty="0">
                <a:latin typeface="Helvetica" pitchFamily="2" charset="0"/>
              </a:rPr>
              <a:t>Very important in networks</a:t>
            </a:r>
          </a:p>
          <a:p>
            <a:r>
              <a:rPr lang="en-US" dirty="0">
                <a:latin typeface="Helvetica" pitchFamily="2" charset="0"/>
              </a:rPr>
              <a:t>Hinges </a:t>
            </a:r>
            <a:r>
              <a:rPr lang="mr-IN" dirty="0">
                <a:latin typeface="Helvetica" pitchFamily="2" charset="0"/>
              </a:rPr>
              <a:t>–</a:t>
            </a:r>
            <a:r>
              <a:rPr lang="en-US" dirty="0">
                <a:latin typeface="Helvetica" pitchFamily="2" charset="0"/>
              </a:rPr>
              <a:t> Connect separate groups</a:t>
            </a:r>
          </a:p>
          <a:p>
            <a:r>
              <a:rPr lang="en-US" dirty="0">
                <a:latin typeface="Helvetica" pitchFamily="2" charset="0"/>
              </a:rPr>
              <a:t>Path length </a:t>
            </a:r>
            <a:r>
              <a:rPr lang="mr-IN" dirty="0">
                <a:latin typeface="Helvetica" pitchFamily="2" charset="0"/>
              </a:rPr>
              <a:t>–</a:t>
            </a:r>
            <a:r>
              <a:rPr lang="en-US" dirty="0">
                <a:latin typeface="Helvetica" pitchFamily="2" charset="0"/>
              </a:rPr>
              <a:t> Amount of separation between nodes</a:t>
            </a:r>
          </a:p>
          <a:p>
            <a:pPr lvl="1"/>
            <a:r>
              <a:rPr lang="en-US" dirty="0">
                <a:latin typeface="Helvetica" pitchFamily="2" charset="0"/>
              </a:rPr>
              <a:t>How long does it take for the signal to get from one point to another? </a:t>
            </a:r>
          </a:p>
          <a:p>
            <a:pPr marL="0" indent="0">
              <a:buNone/>
            </a:pPr>
            <a:r>
              <a:rPr lang="en-US" sz="2000" b="1" dirty="0">
                <a:latin typeface="Helvetica" pitchFamily="2" charset="0"/>
              </a:rPr>
              <a:t>Types </a:t>
            </a:r>
            <a:r>
              <a:rPr lang="en-US" sz="2000" dirty="0">
                <a:latin typeface="Helvetica" pitchFamily="2" charset="0"/>
              </a:rPr>
              <a:t>(see following slides)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903D-01D1-9F4D-99CA-2D0E31BDC28C}" type="datetime1">
              <a:rPr lang="en-US" smtClean="0"/>
              <a:t>4/4/18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xmlns="" id="{F74D21CA-5F1C-A644-806B-9867DC2F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919" y="6356349"/>
            <a:ext cx="5911517" cy="365125"/>
          </a:xfrm>
        </p:spPr>
        <p:txBody>
          <a:bodyPr/>
          <a:lstStyle/>
          <a:p>
            <a:r>
              <a:rPr lang="en-US" dirty="0" err="1"/>
              <a:t>www.amazing-social.com</a:t>
            </a:r>
            <a:r>
              <a:rPr lang="en-US" dirty="0"/>
              <a:t>                    #5CsofSocial</a:t>
            </a:r>
          </a:p>
        </p:txBody>
      </p:sp>
    </p:spTree>
    <p:extLst>
      <p:ext uri="{BB962C8B-B14F-4D97-AF65-F5344CB8AC3E}">
        <p14:creationId xmlns:p14="http://schemas.microsoft.com/office/powerpoint/2010/main" val="400633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Centralized network</a:t>
            </a:r>
          </a:p>
        </p:txBody>
      </p:sp>
      <p:pic>
        <p:nvPicPr>
          <p:cNvPr id="9" name="Content Placeholder 8" descr="Screen Shot 2016-11-16 at 5.50.03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" b="371"/>
          <a:stretch>
            <a:fillRect/>
          </a:stretch>
        </p:blipFill>
        <p:spPr>
          <a:xfrm>
            <a:off x="5120878" y="320040"/>
            <a:ext cx="6269591" cy="448969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903D-01D1-9F4D-99CA-2D0E31BDC28C}" type="datetime1">
              <a:rPr lang="en-US" smtClean="0"/>
              <a:t>4/4/18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E971123-DF96-5246-B76C-C1CA406BA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3629" y="4919917"/>
            <a:ext cx="6272022" cy="884395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Hub: </a:t>
            </a:r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Red dot</a:t>
            </a:r>
          </a:p>
          <a:p>
            <a:r>
              <a:rPr lang="en-US" dirty="0">
                <a:latin typeface="Helvetica" pitchFamily="2" charset="0"/>
              </a:rPr>
              <a:t>Path link from A to B: 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F488AC7-0990-8A4A-A4F7-8A0271B8FCFF}"/>
              </a:ext>
            </a:extLst>
          </p:cNvPr>
          <p:cNvSpPr/>
          <p:nvPr/>
        </p:nvSpPr>
        <p:spPr>
          <a:xfrm>
            <a:off x="8096183" y="2434713"/>
            <a:ext cx="386913" cy="260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97DCBC44-B829-9C45-A0D8-E54C2453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919" y="6356349"/>
            <a:ext cx="5911517" cy="365125"/>
          </a:xfrm>
        </p:spPr>
        <p:txBody>
          <a:bodyPr/>
          <a:lstStyle/>
          <a:p>
            <a:r>
              <a:rPr lang="en-US" dirty="0" err="1"/>
              <a:t>www.amazing-social.com</a:t>
            </a:r>
            <a:r>
              <a:rPr lang="en-US" dirty="0"/>
              <a:t>                    #5CsofSocial</a:t>
            </a:r>
          </a:p>
        </p:txBody>
      </p:sp>
    </p:spTree>
    <p:extLst>
      <p:ext uri="{BB962C8B-B14F-4D97-AF65-F5344CB8AC3E}">
        <p14:creationId xmlns:p14="http://schemas.microsoft.com/office/powerpoint/2010/main" val="427064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2739</TotalTime>
  <Words>1104</Words>
  <Application>Microsoft Macintosh PowerPoint</Application>
  <PresentationFormat>Custom</PresentationFormat>
  <Paragraphs>183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Theme</vt:lpstr>
      <vt:lpstr> Connections</vt:lpstr>
      <vt:lpstr>PowerPoint Presentation</vt:lpstr>
      <vt:lpstr>PowerPoint Presentation</vt:lpstr>
      <vt:lpstr>Some perspective</vt:lpstr>
      <vt:lpstr>1. Definition and key terms</vt:lpstr>
      <vt:lpstr>Nodes</vt:lpstr>
      <vt:lpstr>Links</vt:lpstr>
      <vt:lpstr>Networks</vt:lpstr>
      <vt:lpstr>Centralized network</vt:lpstr>
      <vt:lpstr>Decentralized network</vt:lpstr>
      <vt:lpstr>De-centralized vs. Distributed</vt:lpstr>
      <vt:lpstr>PowerPoint Presentation</vt:lpstr>
      <vt:lpstr>2. What are some ways of classifying connections?</vt:lpstr>
      <vt:lpstr>3. The Connections Matrix</vt:lpstr>
      <vt:lpstr>4. What are some tips in crafting a connections strategy?</vt:lpstr>
      <vt:lpstr>Reach strategy attention-getting ideas</vt:lpstr>
      <vt:lpstr>Costs and benefits of the Connections Matrix strategies</vt:lpstr>
      <vt:lpstr>Costs and benefits (cont’d)</vt:lpstr>
      <vt:lpstr>5. How do you judge effectiveness? </vt:lpstr>
      <vt:lpstr>Judging effectiveness cont.</vt:lpstr>
      <vt:lpstr>Examples of optimizing links</vt:lpstr>
      <vt:lpstr>Tips and reminders</vt:lpstr>
      <vt:lpstr>The 5 Cs of Social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Bauer</dc:creator>
  <cp:lastModifiedBy>Phil Clampitt</cp:lastModifiedBy>
  <cp:revision>91</cp:revision>
  <dcterms:created xsi:type="dcterms:W3CDTF">2017-07-09T05:23:23Z</dcterms:created>
  <dcterms:modified xsi:type="dcterms:W3CDTF">2018-04-04T22:36:40Z</dcterms:modified>
</cp:coreProperties>
</file>