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tiff" ContentType="image/tiff"/>
  <Default Extension="xlsx" ContentType="application/vnd.openxmlformats-officedocument.spreadsheetml.sheet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9" r:id="rId3"/>
    <p:sldId id="274" r:id="rId4"/>
    <p:sldId id="296" r:id="rId5"/>
    <p:sldId id="293" r:id="rId6"/>
    <p:sldId id="294" r:id="rId7"/>
    <p:sldId id="292" r:id="rId8"/>
    <p:sldId id="280" r:id="rId9"/>
    <p:sldId id="295" r:id="rId10"/>
    <p:sldId id="279" r:id="rId11"/>
    <p:sldId id="286" r:id="rId12"/>
    <p:sldId id="289" r:id="rId13"/>
    <p:sldId id="287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83622"/>
  </p:normalViewPr>
  <p:slideViewPr>
    <p:cSldViewPr snapToGrid="0">
      <p:cViewPr varScale="1">
        <p:scale>
          <a:sx n="112" d="100"/>
          <a:sy n="112" d="100"/>
        </p:scale>
        <p:origin x="-192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Social</a:t>
            </a:r>
            <a:r>
              <a:rPr lang="en-US" baseline="0"/>
              <a:t> Media Goals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8125"/>
          <c:y val="0.104417797412433"/>
          <c:w val="0.568501202974628"/>
          <c:h val="0.7375721494895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35321908290875"/>
                  <c:y val="0.02934940629753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6B-7249-9C51-7D48B4F34096}"/>
                </c:ext>
              </c:extLst>
            </c:dLbl>
            <c:dLbl>
              <c:idx val="1"/>
              <c:layout>
                <c:manualLayout>
                  <c:x val="-7.18945943041136E-17"/>
                  <c:y val="0.0320172858595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B-7249-9C51-7D48B4F34096}"/>
                </c:ext>
              </c:extLst>
            </c:dLbl>
            <c:dLbl>
              <c:idx val="2"/>
              <c:layout>
                <c:manualLayout>
                  <c:x val="-0.00822958159641809"/>
                  <c:y val="0.0320172858595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6B-7249-9C51-7D48B4F34096}"/>
                </c:ext>
              </c:extLst>
            </c:dLbl>
            <c:dLbl>
              <c:idx val="3"/>
              <c:layout>
                <c:manualLayout>
                  <c:x val="-0.00568905357418551"/>
                  <c:y val="0.03468537550735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6B-7249-9C51-7D48B4F34096}"/>
                </c:ext>
              </c:extLst>
            </c:dLbl>
            <c:dLbl>
              <c:idx val="4"/>
              <c:layout>
                <c:manualLayout>
                  <c:x val="0.0137254901960784"/>
                  <c:y val="0.03468621585055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6B-7249-9C51-7D48B4F34096}"/>
                </c:ext>
              </c:extLst>
            </c:dLbl>
            <c:dLbl>
              <c:idx val="5"/>
              <c:layout>
                <c:manualLayout>
                  <c:x val="0.031758993361124"/>
                  <c:y val="0.03735346515516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6B-7249-9C51-7D48B4F34096}"/>
                </c:ext>
              </c:extLst>
            </c:dLbl>
            <c:dLbl>
              <c:idx val="6"/>
              <c:layout>
                <c:manualLayout>
                  <c:x val="0.0254901960784314"/>
                  <c:y val="0.03735514584156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6B-7249-9C51-7D48B4F34096}"/>
                </c:ext>
              </c:extLst>
            </c:dLbl>
            <c:dLbl>
              <c:idx val="7"/>
              <c:layout>
                <c:manualLayout>
                  <c:x val="0.0407900262467192"/>
                  <c:y val="0.03735598618475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6B-7249-9C51-7D48B4F34096}"/>
                </c:ext>
              </c:extLst>
            </c:dLbl>
            <c:dLbl>
              <c:idx val="8"/>
              <c:layout>
                <c:manualLayout>
                  <c:x val="0.0402388451443569"/>
                  <c:y val="0.04002806746275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6B-7249-9C51-7D48B4F34096}"/>
                </c:ext>
              </c:extLst>
            </c:dLbl>
            <c:dLbl>
              <c:idx val="9"/>
              <c:layout>
                <c:manualLayout>
                  <c:x val="0.00196078431372549"/>
                  <c:y val="0.02401364717350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6B-7249-9C51-7D48B4F34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Promoting organizational events</c:v>
                </c:pt>
                <c:pt idx="1">
                  <c:v>Generating publicity for our organization</c:v>
                </c:pt>
                <c:pt idx="2">
                  <c:v>Enhancing engagement with our brand</c:v>
                </c:pt>
                <c:pt idx="3">
                  <c:v>Spreading the brand message</c:v>
                </c:pt>
                <c:pt idx="4">
                  <c:v>Driving traffic to our website</c:v>
                </c:pt>
                <c:pt idx="5">
                  <c:v>Reaching out to the community</c:v>
                </c:pt>
                <c:pt idx="6">
                  <c:v>Generating product or service sales</c:v>
                </c:pt>
                <c:pt idx="7">
                  <c:v>Improving customer service</c:v>
                </c:pt>
                <c:pt idx="8">
                  <c:v>Broadcasting organizational news</c:v>
                </c:pt>
                <c:pt idx="9">
                  <c:v>Looking for organizational improvements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0.68</c:v>
                </c:pt>
                <c:pt idx="1">
                  <c:v>0.61</c:v>
                </c:pt>
                <c:pt idx="2">
                  <c:v>0.58</c:v>
                </c:pt>
                <c:pt idx="3">
                  <c:v>0.57</c:v>
                </c:pt>
                <c:pt idx="4">
                  <c:v>0.68</c:v>
                </c:pt>
                <c:pt idx="5">
                  <c:v>0.43</c:v>
                </c:pt>
                <c:pt idx="6">
                  <c:v>0.45</c:v>
                </c:pt>
                <c:pt idx="7">
                  <c:v>0.34</c:v>
                </c:pt>
                <c:pt idx="8">
                  <c:v>0.34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66B-7249-9C51-7D48B4F340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Priority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Promoting organizational events</c:v>
                </c:pt>
                <c:pt idx="1">
                  <c:v>Generating publicity for our organization</c:v>
                </c:pt>
                <c:pt idx="2">
                  <c:v>Enhancing engagement with our brand</c:v>
                </c:pt>
                <c:pt idx="3">
                  <c:v>Spreading the brand message</c:v>
                </c:pt>
                <c:pt idx="4">
                  <c:v>Driving traffic to our website</c:v>
                </c:pt>
                <c:pt idx="5">
                  <c:v>Reaching out to the community</c:v>
                </c:pt>
                <c:pt idx="6">
                  <c:v>Generating product or service sales</c:v>
                </c:pt>
                <c:pt idx="7">
                  <c:v>Improving customer service</c:v>
                </c:pt>
                <c:pt idx="8">
                  <c:v>Broadcasting organizational news</c:v>
                </c:pt>
                <c:pt idx="9">
                  <c:v>Looking for organizational improvements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0.23</c:v>
                </c:pt>
                <c:pt idx="1">
                  <c:v>0.27</c:v>
                </c:pt>
                <c:pt idx="2">
                  <c:v>0.33</c:v>
                </c:pt>
                <c:pt idx="3">
                  <c:v>0.34</c:v>
                </c:pt>
                <c:pt idx="4">
                  <c:v>0.14</c:v>
                </c:pt>
                <c:pt idx="5">
                  <c:v>0.43</c:v>
                </c:pt>
                <c:pt idx="6">
                  <c:v>0.27</c:v>
                </c:pt>
                <c:pt idx="7">
                  <c:v>0.34</c:v>
                </c:pt>
                <c:pt idx="8">
                  <c:v>0.3</c:v>
                </c:pt>
                <c:pt idx="9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66B-7249-9C51-7D48B4F340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136103400"/>
        <c:axId val="2144450728"/>
      </c:barChart>
      <c:catAx>
        <c:axId val="2136103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450728"/>
        <c:crosses val="autoZero"/>
        <c:auto val="1"/>
        <c:lblAlgn val="ctr"/>
        <c:lblOffset val="100"/>
        <c:noMultiLvlLbl val="0"/>
      </c:catAx>
      <c:valAx>
        <c:axId val="21444507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046981203279"/>
          <c:y val="0.90428196875604"/>
          <c:w val="0.432840878735069"/>
          <c:h val="0.079709493357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9B561-1D57-D940-82EF-A9B17861F894}" type="doc">
      <dgm:prSet loTypeId="urn:microsoft.com/office/officeart/2005/8/layout/hierarchy6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4C5A979-5770-C447-B3CF-366CBD9C89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Organizational </a:t>
          </a:r>
          <a:r>
            <a:rPr lang="en-US" dirty="0" err="1"/>
            <a:t>MIssion</a:t>
          </a:r>
          <a:endParaRPr lang="en-US" dirty="0"/>
        </a:p>
      </dgm:t>
    </dgm:pt>
    <dgm:pt modelId="{E7EA4320-0D29-7F43-B840-39104476C8E3}" type="parTrans" cxnId="{0CCA2A79-BA03-8740-B35C-019B24D63A04}">
      <dgm:prSet/>
      <dgm:spPr/>
      <dgm:t>
        <a:bodyPr/>
        <a:lstStyle/>
        <a:p>
          <a:endParaRPr lang="en-US"/>
        </a:p>
      </dgm:t>
    </dgm:pt>
    <dgm:pt modelId="{9A32FD82-B0D1-2548-B19C-302AD519AF8F}" type="sibTrans" cxnId="{0CCA2A79-BA03-8740-B35C-019B24D63A04}">
      <dgm:prSet/>
      <dgm:spPr/>
      <dgm:t>
        <a:bodyPr/>
        <a:lstStyle/>
        <a:p>
          <a:endParaRPr lang="en-US"/>
        </a:p>
      </dgm:t>
    </dgm:pt>
    <dgm:pt modelId="{75ABBD7F-DA49-1349-96D2-95C3FAC42F85}" type="asst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Good Goals</a:t>
          </a:r>
        </a:p>
      </dgm:t>
    </dgm:pt>
    <dgm:pt modelId="{54F41F05-52F2-1749-BE40-2B89ED518A08}" type="parTrans" cxnId="{B5092474-626C-DC47-899A-E983A274BC88}">
      <dgm:prSet/>
      <dgm:spPr/>
      <dgm:t>
        <a:bodyPr/>
        <a:lstStyle/>
        <a:p>
          <a:endParaRPr lang="en-US"/>
        </a:p>
      </dgm:t>
    </dgm:pt>
    <dgm:pt modelId="{521CFE28-C435-6041-98CC-0E4EFCAC12F2}" type="sibTrans" cxnId="{B5092474-626C-DC47-899A-E983A274BC88}">
      <dgm:prSet/>
      <dgm:spPr/>
      <dgm:t>
        <a:bodyPr/>
        <a:lstStyle/>
        <a:p>
          <a:endParaRPr lang="en-US"/>
        </a:p>
      </dgm:t>
    </dgm:pt>
    <dgm:pt modelId="{D4C3DC58-6D16-1645-B351-3F04EE82D83B}" type="asst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/>
            <a:t>Bad Goals</a:t>
          </a:r>
        </a:p>
      </dgm:t>
    </dgm:pt>
    <dgm:pt modelId="{13112907-26D1-2A49-A68E-C4FA97786E43}" type="parTrans" cxnId="{82B83EC4-2458-064A-9136-6284B4613E29}">
      <dgm:prSet/>
      <dgm:spPr/>
      <dgm:t>
        <a:bodyPr/>
        <a:lstStyle/>
        <a:p>
          <a:endParaRPr lang="en-US"/>
        </a:p>
      </dgm:t>
    </dgm:pt>
    <dgm:pt modelId="{A6B92A3F-B72E-A14E-8B6F-3E2E7771FB4C}" type="sibTrans" cxnId="{82B83EC4-2458-064A-9136-6284B4613E29}">
      <dgm:prSet/>
      <dgm:spPr/>
      <dgm:t>
        <a:bodyPr/>
        <a:lstStyle/>
        <a:p>
          <a:endParaRPr lang="en-US"/>
        </a:p>
      </dgm:t>
    </dgm:pt>
    <dgm:pt modelId="{8FFB0FF0-72B0-634C-ADCC-FF6CC88B5E71}" type="asst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200" dirty="0"/>
            <a:t>Synced</a:t>
          </a:r>
          <a:r>
            <a:rPr lang="en-US" sz="1700" dirty="0"/>
            <a:t/>
          </a:r>
          <a:br>
            <a:rPr lang="en-US" sz="1700" dirty="0"/>
          </a:br>
          <a:r>
            <a:rPr lang="en-US" sz="1700" b="1" dirty="0"/>
            <a:t>Coordinates</a:t>
          </a:r>
        </a:p>
      </dgm:t>
    </dgm:pt>
    <dgm:pt modelId="{E87E06FC-E08B-734F-A643-EC3456F1E334}" type="parTrans" cxnId="{4805C01F-E43A-EB49-8BFA-8D880A1A58B5}">
      <dgm:prSet/>
      <dgm:spPr/>
      <dgm:t>
        <a:bodyPr/>
        <a:lstStyle/>
        <a:p>
          <a:endParaRPr lang="en-US"/>
        </a:p>
      </dgm:t>
    </dgm:pt>
    <dgm:pt modelId="{2374B2B7-FE48-4649-9001-C91CBBCD7C26}" type="sibTrans" cxnId="{4805C01F-E43A-EB49-8BFA-8D880A1A58B5}">
      <dgm:prSet/>
      <dgm:spPr/>
      <dgm:t>
        <a:bodyPr/>
        <a:lstStyle/>
        <a:p>
          <a:endParaRPr lang="en-US"/>
        </a:p>
      </dgm:t>
    </dgm:pt>
    <dgm:pt modelId="{10AA1AFD-911E-CB44-9881-8AC1AE718A97}" type="asst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1200" dirty="0" err="1"/>
            <a:t>Unsynced</a:t>
          </a:r>
          <a:r>
            <a:rPr lang="en-US" sz="1200" dirty="0"/>
            <a:t> </a:t>
          </a:r>
          <a:r>
            <a:rPr lang="en-US" sz="1700" dirty="0"/>
            <a:t/>
          </a:r>
          <a:br>
            <a:rPr lang="en-US" sz="1700" dirty="0"/>
          </a:br>
          <a:r>
            <a:rPr lang="en-US" sz="1700" b="1" dirty="0"/>
            <a:t>Mismatches</a:t>
          </a:r>
        </a:p>
      </dgm:t>
    </dgm:pt>
    <dgm:pt modelId="{85554D3E-E420-9740-8E9B-69228992B108}" type="parTrans" cxnId="{9D6DB113-3715-3A4A-9F8F-AC5E4845D884}">
      <dgm:prSet/>
      <dgm:spPr/>
      <dgm:t>
        <a:bodyPr/>
        <a:lstStyle/>
        <a:p>
          <a:endParaRPr lang="en-US"/>
        </a:p>
      </dgm:t>
    </dgm:pt>
    <dgm:pt modelId="{4A36F75F-29FC-064D-8824-34E5A2FCF553}" type="sibTrans" cxnId="{9D6DB113-3715-3A4A-9F8F-AC5E4845D884}">
      <dgm:prSet/>
      <dgm:spPr/>
      <dgm:t>
        <a:bodyPr/>
        <a:lstStyle/>
        <a:p>
          <a:endParaRPr lang="en-US"/>
        </a:p>
      </dgm:t>
    </dgm:pt>
    <dgm:pt modelId="{D313C07C-CF84-5E4A-B20D-34640C4C8604}" type="asst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1200" dirty="0"/>
            <a:t>Synced </a:t>
          </a:r>
          <a:r>
            <a:rPr lang="en-US" sz="1600" dirty="0"/>
            <a:t/>
          </a:r>
          <a:br>
            <a:rPr lang="en-US" sz="1600" dirty="0"/>
          </a:br>
          <a:r>
            <a:rPr lang="en-US" sz="1600" b="1" dirty="0"/>
            <a:t>Toxic Alliances</a:t>
          </a:r>
        </a:p>
      </dgm:t>
    </dgm:pt>
    <dgm:pt modelId="{4759E497-4207-354E-B2AB-C59FCF3679C8}" type="parTrans" cxnId="{8948D401-5F98-984D-B652-3522800A1E3B}">
      <dgm:prSet/>
      <dgm:spPr/>
      <dgm:t>
        <a:bodyPr/>
        <a:lstStyle/>
        <a:p>
          <a:endParaRPr lang="en-US"/>
        </a:p>
      </dgm:t>
    </dgm:pt>
    <dgm:pt modelId="{CBD3EDDC-CC1A-4B47-959A-F49967AFE553}" type="sibTrans" cxnId="{8948D401-5F98-984D-B652-3522800A1E3B}">
      <dgm:prSet/>
      <dgm:spPr/>
      <dgm:t>
        <a:bodyPr/>
        <a:lstStyle/>
        <a:p>
          <a:endParaRPr lang="en-US"/>
        </a:p>
      </dgm:t>
    </dgm:pt>
    <dgm:pt modelId="{08308873-ED5A-D841-91FF-1717BE74425E}" type="asst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1200" dirty="0" err="1"/>
            <a:t>Unsynced</a:t>
          </a:r>
          <a:r>
            <a:rPr lang="en-US" sz="1200" dirty="0"/>
            <a:t> </a:t>
          </a:r>
          <a:br>
            <a:rPr lang="en-US" sz="1200" dirty="0"/>
          </a:br>
          <a:r>
            <a:rPr lang="en-US" sz="1600" b="1" dirty="0"/>
            <a:t>Total Flops</a:t>
          </a:r>
        </a:p>
      </dgm:t>
    </dgm:pt>
    <dgm:pt modelId="{A6C75E53-9013-7842-8DAB-9DC9EFFFB075}" type="parTrans" cxnId="{C78E7F11-94F9-ED45-9942-028919FED6AB}">
      <dgm:prSet/>
      <dgm:spPr/>
      <dgm:t>
        <a:bodyPr/>
        <a:lstStyle/>
        <a:p>
          <a:endParaRPr lang="en-US"/>
        </a:p>
      </dgm:t>
    </dgm:pt>
    <dgm:pt modelId="{79C96B8C-9574-4C4C-9860-B3E1F65C6910}" type="sibTrans" cxnId="{C78E7F11-94F9-ED45-9942-028919FED6AB}">
      <dgm:prSet/>
      <dgm:spPr/>
      <dgm:t>
        <a:bodyPr/>
        <a:lstStyle/>
        <a:p>
          <a:endParaRPr lang="en-US"/>
        </a:p>
      </dgm:t>
    </dgm:pt>
    <dgm:pt modelId="{1E444D78-4782-9546-876A-F42B5EFB02EB}" type="pres">
      <dgm:prSet presAssocID="{D519B561-1D57-D940-82EF-A9B17861F8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4FF4A8-2A14-AC4B-8548-10DE6FDB037A}" type="pres">
      <dgm:prSet presAssocID="{D519B561-1D57-D940-82EF-A9B17861F894}" presName="hierFlow" presStyleCnt="0"/>
      <dgm:spPr/>
    </dgm:pt>
    <dgm:pt modelId="{EA3DF9DA-1506-F946-A434-09A91F110517}" type="pres">
      <dgm:prSet presAssocID="{D519B561-1D57-D940-82EF-A9B17861F8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8A998D0-9496-6F49-B86D-442DE47D68B8}" type="pres">
      <dgm:prSet presAssocID="{64C5A979-5770-C447-B3CF-366CBD9C89E1}" presName="Name14" presStyleCnt="0"/>
      <dgm:spPr/>
    </dgm:pt>
    <dgm:pt modelId="{D57104DD-9150-D747-BFF0-04623242F588}" type="pres">
      <dgm:prSet presAssocID="{64C5A979-5770-C447-B3CF-366CBD9C89E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45218-94DC-8A48-A680-B0B6D88754FC}" type="pres">
      <dgm:prSet presAssocID="{64C5A979-5770-C447-B3CF-366CBD9C89E1}" presName="hierChild2" presStyleCnt="0"/>
      <dgm:spPr/>
    </dgm:pt>
    <dgm:pt modelId="{3A8425FF-1186-1A49-B73B-9C20B141B1F9}" type="pres">
      <dgm:prSet presAssocID="{54F41F05-52F2-1749-BE40-2B89ED518A0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E1195CF-3B32-6941-9902-7C2C04901BE2}" type="pres">
      <dgm:prSet presAssocID="{75ABBD7F-DA49-1349-96D2-95C3FAC42F85}" presName="Name21" presStyleCnt="0"/>
      <dgm:spPr/>
    </dgm:pt>
    <dgm:pt modelId="{D70AC647-DA0A-D242-932E-AD199006E989}" type="pres">
      <dgm:prSet presAssocID="{75ABBD7F-DA49-1349-96D2-95C3FAC42F85}" presName="level2Shape" presStyleLbl="asst1" presStyleIdx="0" presStyleCnt="6"/>
      <dgm:spPr/>
      <dgm:t>
        <a:bodyPr/>
        <a:lstStyle/>
        <a:p>
          <a:endParaRPr lang="en-US"/>
        </a:p>
      </dgm:t>
    </dgm:pt>
    <dgm:pt modelId="{19E7BD81-D7EE-EA43-893B-09D58CCF2CD3}" type="pres">
      <dgm:prSet presAssocID="{75ABBD7F-DA49-1349-96D2-95C3FAC42F85}" presName="hierChild3" presStyleCnt="0"/>
      <dgm:spPr/>
    </dgm:pt>
    <dgm:pt modelId="{5672F6E8-00F8-6C4C-AAA5-CEDC195003B5}" type="pres">
      <dgm:prSet presAssocID="{E87E06FC-E08B-734F-A643-EC3456F1E334}" presName="Name19" presStyleLbl="parChTrans1D3" presStyleIdx="0" presStyleCnt="4"/>
      <dgm:spPr/>
      <dgm:t>
        <a:bodyPr/>
        <a:lstStyle/>
        <a:p>
          <a:endParaRPr lang="en-US"/>
        </a:p>
      </dgm:t>
    </dgm:pt>
    <dgm:pt modelId="{41B0D2E3-F2C0-6249-BABA-137D5AD63362}" type="pres">
      <dgm:prSet presAssocID="{8FFB0FF0-72B0-634C-ADCC-FF6CC88B5E71}" presName="Name21" presStyleCnt="0"/>
      <dgm:spPr/>
    </dgm:pt>
    <dgm:pt modelId="{8A521F8E-03A0-DF45-B447-97DB33DB53FC}" type="pres">
      <dgm:prSet presAssocID="{8FFB0FF0-72B0-634C-ADCC-FF6CC88B5E71}" presName="level2Shape" presStyleLbl="asst1" presStyleIdx="1" presStyleCnt="6" custScaleX="126330"/>
      <dgm:spPr/>
      <dgm:t>
        <a:bodyPr/>
        <a:lstStyle/>
        <a:p>
          <a:endParaRPr lang="en-US"/>
        </a:p>
      </dgm:t>
    </dgm:pt>
    <dgm:pt modelId="{243CBA60-D3E5-1F47-997E-32B0ECE68134}" type="pres">
      <dgm:prSet presAssocID="{8FFB0FF0-72B0-634C-ADCC-FF6CC88B5E71}" presName="hierChild3" presStyleCnt="0"/>
      <dgm:spPr/>
    </dgm:pt>
    <dgm:pt modelId="{C3FAD437-D5BB-634D-8621-607A3BD7A5FB}" type="pres">
      <dgm:prSet presAssocID="{85554D3E-E420-9740-8E9B-69228992B108}" presName="Name19" presStyleLbl="parChTrans1D3" presStyleIdx="1" presStyleCnt="4"/>
      <dgm:spPr/>
      <dgm:t>
        <a:bodyPr/>
        <a:lstStyle/>
        <a:p>
          <a:endParaRPr lang="en-US"/>
        </a:p>
      </dgm:t>
    </dgm:pt>
    <dgm:pt modelId="{44F3BB54-6C34-F641-A10D-7AC9F2CCEB1B}" type="pres">
      <dgm:prSet presAssocID="{10AA1AFD-911E-CB44-9881-8AC1AE718A97}" presName="Name21" presStyleCnt="0"/>
      <dgm:spPr/>
    </dgm:pt>
    <dgm:pt modelId="{36E9CF45-056C-FD4C-B818-F08E5C7E9493}" type="pres">
      <dgm:prSet presAssocID="{10AA1AFD-911E-CB44-9881-8AC1AE718A97}" presName="level2Shape" presStyleLbl="asst1" presStyleIdx="2" presStyleCnt="6" custScaleX="131840"/>
      <dgm:spPr/>
      <dgm:t>
        <a:bodyPr/>
        <a:lstStyle/>
        <a:p>
          <a:endParaRPr lang="en-US"/>
        </a:p>
      </dgm:t>
    </dgm:pt>
    <dgm:pt modelId="{5EF0845E-A939-7143-B428-6B5F25B8E544}" type="pres">
      <dgm:prSet presAssocID="{10AA1AFD-911E-CB44-9881-8AC1AE718A97}" presName="hierChild3" presStyleCnt="0"/>
      <dgm:spPr/>
    </dgm:pt>
    <dgm:pt modelId="{1C77117D-3263-AB4D-8312-BBE7C542FD44}" type="pres">
      <dgm:prSet presAssocID="{13112907-26D1-2A49-A68E-C4FA97786E4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927EF665-B455-1F42-92E9-994669869510}" type="pres">
      <dgm:prSet presAssocID="{D4C3DC58-6D16-1645-B351-3F04EE82D83B}" presName="Name21" presStyleCnt="0"/>
      <dgm:spPr/>
    </dgm:pt>
    <dgm:pt modelId="{D1407DD7-6D95-2747-A7FD-A09DCD374335}" type="pres">
      <dgm:prSet presAssocID="{D4C3DC58-6D16-1645-B351-3F04EE82D83B}" presName="level2Shape" presStyleLbl="asst1" presStyleIdx="3" presStyleCnt="6"/>
      <dgm:spPr/>
      <dgm:t>
        <a:bodyPr/>
        <a:lstStyle/>
        <a:p>
          <a:endParaRPr lang="en-US"/>
        </a:p>
      </dgm:t>
    </dgm:pt>
    <dgm:pt modelId="{77687C4E-4801-8D45-86C7-4B8E9A19E40D}" type="pres">
      <dgm:prSet presAssocID="{D4C3DC58-6D16-1645-B351-3F04EE82D83B}" presName="hierChild3" presStyleCnt="0"/>
      <dgm:spPr/>
    </dgm:pt>
    <dgm:pt modelId="{99849AD3-BA1A-0348-B31D-D676EE480422}" type="pres">
      <dgm:prSet presAssocID="{4759E497-4207-354E-B2AB-C59FCF3679C8}" presName="Name19" presStyleLbl="parChTrans1D3" presStyleIdx="2" presStyleCnt="4"/>
      <dgm:spPr/>
      <dgm:t>
        <a:bodyPr/>
        <a:lstStyle/>
        <a:p>
          <a:endParaRPr lang="en-US"/>
        </a:p>
      </dgm:t>
    </dgm:pt>
    <dgm:pt modelId="{C4416DFA-3EFE-BA44-A0D6-2749BDA356D6}" type="pres">
      <dgm:prSet presAssocID="{D313C07C-CF84-5E4A-B20D-34640C4C8604}" presName="Name21" presStyleCnt="0"/>
      <dgm:spPr/>
    </dgm:pt>
    <dgm:pt modelId="{349BDC4F-34DE-EE47-B873-A59BF71D3D5B}" type="pres">
      <dgm:prSet presAssocID="{D313C07C-CF84-5E4A-B20D-34640C4C8604}" presName="level2Shape" presStyleLbl="asst1" presStyleIdx="4" presStyleCnt="6" custScaleX="127453"/>
      <dgm:spPr/>
      <dgm:t>
        <a:bodyPr/>
        <a:lstStyle/>
        <a:p>
          <a:endParaRPr lang="en-US"/>
        </a:p>
      </dgm:t>
    </dgm:pt>
    <dgm:pt modelId="{FDFD8D12-5436-D044-B60F-3A2D897FAA06}" type="pres">
      <dgm:prSet presAssocID="{D313C07C-CF84-5E4A-B20D-34640C4C8604}" presName="hierChild3" presStyleCnt="0"/>
      <dgm:spPr/>
    </dgm:pt>
    <dgm:pt modelId="{1ABA777E-9ED3-F149-A049-5AFD105648C5}" type="pres">
      <dgm:prSet presAssocID="{A6C75E53-9013-7842-8DAB-9DC9EFFFB07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3E60116F-4F86-3842-BCCA-41F007533677}" type="pres">
      <dgm:prSet presAssocID="{08308873-ED5A-D841-91FF-1717BE74425E}" presName="Name21" presStyleCnt="0"/>
      <dgm:spPr/>
    </dgm:pt>
    <dgm:pt modelId="{91233762-3558-004F-A9A5-641E563DBE8F}" type="pres">
      <dgm:prSet presAssocID="{08308873-ED5A-D841-91FF-1717BE74425E}" presName="level2Shape" presStyleLbl="asst1" presStyleIdx="5" presStyleCnt="6"/>
      <dgm:spPr/>
      <dgm:t>
        <a:bodyPr/>
        <a:lstStyle/>
        <a:p>
          <a:endParaRPr lang="en-US"/>
        </a:p>
      </dgm:t>
    </dgm:pt>
    <dgm:pt modelId="{03EE687D-8300-844E-BE07-F1C1E0044890}" type="pres">
      <dgm:prSet presAssocID="{08308873-ED5A-D841-91FF-1717BE74425E}" presName="hierChild3" presStyleCnt="0"/>
      <dgm:spPr/>
    </dgm:pt>
    <dgm:pt modelId="{3B18F2CC-A432-544A-8D68-BA86A6935BDB}" type="pres">
      <dgm:prSet presAssocID="{D519B561-1D57-D940-82EF-A9B17861F894}" presName="bgShapesFlow" presStyleCnt="0"/>
      <dgm:spPr/>
    </dgm:pt>
  </dgm:ptLst>
  <dgm:cxnLst>
    <dgm:cxn modelId="{4725B275-AD84-D542-9B36-5126C1D4432B}" type="presOf" srcId="{75ABBD7F-DA49-1349-96D2-95C3FAC42F85}" destId="{D70AC647-DA0A-D242-932E-AD199006E989}" srcOrd="0" destOrd="0" presId="urn:microsoft.com/office/officeart/2005/8/layout/hierarchy6"/>
    <dgm:cxn modelId="{17318E0B-3186-334F-9E63-460FCF50A565}" type="presOf" srcId="{D519B561-1D57-D940-82EF-A9B17861F894}" destId="{1E444D78-4782-9546-876A-F42B5EFB02EB}" srcOrd="0" destOrd="0" presId="urn:microsoft.com/office/officeart/2005/8/layout/hierarchy6"/>
    <dgm:cxn modelId="{8C6593AA-D567-E844-81A4-822512859073}" type="presOf" srcId="{D313C07C-CF84-5E4A-B20D-34640C4C8604}" destId="{349BDC4F-34DE-EE47-B873-A59BF71D3D5B}" srcOrd="0" destOrd="0" presId="urn:microsoft.com/office/officeart/2005/8/layout/hierarchy6"/>
    <dgm:cxn modelId="{9A94B4D5-7B1C-964F-A588-4815D56003E4}" type="presOf" srcId="{64C5A979-5770-C447-B3CF-366CBD9C89E1}" destId="{D57104DD-9150-D747-BFF0-04623242F588}" srcOrd="0" destOrd="0" presId="urn:microsoft.com/office/officeart/2005/8/layout/hierarchy6"/>
    <dgm:cxn modelId="{A03EFAAB-50B2-4749-88B6-50725EEDF06C}" type="presOf" srcId="{13112907-26D1-2A49-A68E-C4FA97786E43}" destId="{1C77117D-3263-AB4D-8312-BBE7C542FD44}" srcOrd="0" destOrd="0" presId="urn:microsoft.com/office/officeart/2005/8/layout/hierarchy6"/>
    <dgm:cxn modelId="{FE2ACE0C-DEFF-2245-A959-FD25A09BE4D5}" type="presOf" srcId="{10AA1AFD-911E-CB44-9881-8AC1AE718A97}" destId="{36E9CF45-056C-FD4C-B818-F08E5C7E9493}" srcOrd="0" destOrd="0" presId="urn:microsoft.com/office/officeart/2005/8/layout/hierarchy6"/>
    <dgm:cxn modelId="{82B83EC4-2458-064A-9136-6284B4613E29}" srcId="{64C5A979-5770-C447-B3CF-366CBD9C89E1}" destId="{D4C3DC58-6D16-1645-B351-3F04EE82D83B}" srcOrd="1" destOrd="0" parTransId="{13112907-26D1-2A49-A68E-C4FA97786E43}" sibTransId="{A6B92A3F-B72E-A14E-8B6F-3E2E7771FB4C}"/>
    <dgm:cxn modelId="{9D6DB113-3715-3A4A-9F8F-AC5E4845D884}" srcId="{75ABBD7F-DA49-1349-96D2-95C3FAC42F85}" destId="{10AA1AFD-911E-CB44-9881-8AC1AE718A97}" srcOrd="1" destOrd="0" parTransId="{85554D3E-E420-9740-8E9B-69228992B108}" sibTransId="{4A36F75F-29FC-064D-8824-34E5A2FCF553}"/>
    <dgm:cxn modelId="{8948D401-5F98-984D-B652-3522800A1E3B}" srcId="{D4C3DC58-6D16-1645-B351-3F04EE82D83B}" destId="{D313C07C-CF84-5E4A-B20D-34640C4C8604}" srcOrd="0" destOrd="0" parTransId="{4759E497-4207-354E-B2AB-C59FCF3679C8}" sibTransId="{CBD3EDDC-CC1A-4B47-959A-F49967AFE553}"/>
    <dgm:cxn modelId="{0ED10A09-519E-CD4C-8EB5-40E6940F1E0D}" type="presOf" srcId="{08308873-ED5A-D841-91FF-1717BE74425E}" destId="{91233762-3558-004F-A9A5-641E563DBE8F}" srcOrd="0" destOrd="0" presId="urn:microsoft.com/office/officeart/2005/8/layout/hierarchy6"/>
    <dgm:cxn modelId="{4BB46066-1A8C-0E43-9E96-F45D6D3D514D}" type="presOf" srcId="{85554D3E-E420-9740-8E9B-69228992B108}" destId="{C3FAD437-D5BB-634D-8621-607A3BD7A5FB}" srcOrd="0" destOrd="0" presId="urn:microsoft.com/office/officeart/2005/8/layout/hierarchy6"/>
    <dgm:cxn modelId="{041E7314-FA66-0F49-92BC-97F584FA1D00}" type="presOf" srcId="{8FFB0FF0-72B0-634C-ADCC-FF6CC88B5E71}" destId="{8A521F8E-03A0-DF45-B447-97DB33DB53FC}" srcOrd="0" destOrd="0" presId="urn:microsoft.com/office/officeart/2005/8/layout/hierarchy6"/>
    <dgm:cxn modelId="{ABEB3726-5BCE-4547-9C14-5F138FDFFF97}" type="presOf" srcId="{D4C3DC58-6D16-1645-B351-3F04EE82D83B}" destId="{D1407DD7-6D95-2747-A7FD-A09DCD374335}" srcOrd="0" destOrd="0" presId="urn:microsoft.com/office/officeart/2005/8/layout/hierarchy6"/>
    <dgm:cxn modelId="{0CCA2A79-BA03-8740-B35C-019B24D63A04}" srcId="{D519B561-1D57-D940-82EF-A9B17861F894}" destId="{64C5A979-5770-C447-B3CF-366CBD9C89E1}" srcOrd="0" destOrd="0" parTransId="{E7EA4320-0D29-7F43-B840-39104476C8E3}" sibTransId="{9A32FD82-B0D1-2548-B19C-302AD519AF8F}"/>
    <dgm:cxn modelId="{A181E161-DB23-6D4E-A2B0-10407F21508E}" type="presOf" srcId="{54F41F05-52F2-1749-BE40-2B89ED518A08}" destId="{3A8425FF-1186-1A49-B73B-9C20B141B1F9}" srcOrd="0" destOrd="0" presId="urn:microsoft.com/office/officeart/2005/8/layout/hierarchy6"/>
    <dgm:cxn modelId="{B5092474-626C-DC47-899A-E983A274BC88}" srcId="{64C5A979-5770-C447-B3CF-366CBD9C89E1}" destId="{75ABBD7F-DA49-1349-96D2-95C3FAC42F85}" srcOrd="0" destOrd="0" parTransId="{54F41F05-52F2-1749-BE40-2B89ED518A08}" sibTransId="{521CFE28-C435-6041-98CC-0E4EFCAC12F2}"/>
    <dgm:cxn modelId="{1542D152-8F6C-584C-8F9F-8C5693443B5E}" type="presOf" srcId="{E87E06FC-E08B-734F-A643-EC3456F1E334}" destId="{5672F6E8-00F8-6C4C-AAA5-CEDC195003B5}" srcOrd="0" destOrd="0" presId="urn:microsoft.com/office/officeart/2005/8/layout/hierarchy6"/>
    <dgm:cxn modelId="{C78E7F11-94F9-ED45-9942-028919FED6AB}" srcId="{D4C3DC58-6D16-1645-B351-3F04EE82D83B}" destId="{08308873-ED5A-D841-91FF-1717BE74425E}" srcOrd="1" destOrd="0" parTransId="{A6C75E53-9013-7842-8DAB-9DC9EFFFB075}" sibTransId="{79C96B8C-9574-4C4C-9860-B3E1F65C6910}"/>
    <dgm:cxn modelId="{BC19A9C4-5C04-4245-9A78-125B85DD0720}" type="presOf" srcId="{A6C75E53-9013-7842-8DAB-9DC9EFFFB075}" destId="{1ABA777E-9ED3-F149-A049-5AFD105648C5}" srcOrd="0" destOrd="0" presId="urn:microsoft.com/office/officeart/2005/8/layout/hierarchy6"/>
    <dgm:cxn modelId="{4805C01F-E43A-EB49-8BFA-8D880A1A58B5}" srcId="{75ABBD7F-DA49-1349-96D2-95C3FAC42F85}" destId="{8FFB0FF0-72B0-634C-ADCC-FF6CC88B5E71}" srcOrd="0" destOrd="0" parTransId="{E87E06FC-E08B-734F-A643-EC3456F1E334}" sibTransId="{2374B2B7-FE48-4649-9001-C91CBBCD7C26}"/>
    <dgm:cxn modelId="{BDFB999B-4C9B-2241-810D-70C5170711F4}" type="presOf" srcId="{4759E497-4207-354E-B2AB-C59FCF3679C8}" destId="{99849AD3-BA1A-0348-B31D-D676EE480422}" srcOrd="0" destOrd="0" presId="urn:microsoft.com/office/officeart/2005/8/layout/hierarchy6"/>
    <dgm:cxn modelId="{1F42FDCE-32FC-1A4F-97A5-036AE046F8B9}" type="presParOf" srcId="{1E444D78-4782-9546-876A-F42B5EFB02EB}" destId="{114FF4A8-2A14-AC4B-8548-10DE6FDB037A}" srcOrd="0" destOrd="0" presId="urn:microsoft.com/office/officeart/2005/8/layout/hierarchy6"/>
    <dgm:cxn modelId="{9B2749EE-41DD-5141-90EB-9506AA9A59AC}" type="presParOf" srcId="{114FF4A8-2A14-AC4B-8548-10DE6FDB037A}" destId="{EA3DF9DA-1506-F946-A434-09A91F110517}" srcOrd="0" destOrd="0" presId="urn:microsoft.com/office/officeart/2005/8/layout/hierarchy6"/>
    <dgm:cxn modelId="{1B4233BF-1C0E-C849-B06B-DDFB944E8E5C}" type="presParOf" srcId="{EA3DF9DA-1506-F946-A434-09A91F110517}" destId="{B8A998D0-9496-6F49-B86D-442DE47D68B8}" srcOrd="0" destOrd="0" presId="urn:microsoft.com/office/officeart/2005/8/layout/hierarchy6"/>
    <dgm:cxn modelId="{9AB6BAC7-21EC-7545-AC3D-BFA619B3851E}" type="presParOf" srcId="{B8A998D0-9496-6F49-B86D-442DE47D68B8}" destId="{D57104DD-9150-D747-BFF0-04623242F588}" srcOrd="0" destOrd="0" presId="urn:microsoft.com/office/officeart/2005/8/layout/hierarchy6"/>
    <dgm:cxn modelId="{7D08DAEE-2EF9-E143-8A1B-7C19F326D50B}" type="presParOf" srcId="{B8A998D0-9496-6F49-B86D-442DE47D68B8}" destId="{09545218-94DC-8A48-A680-B0B6D88754FC}" srcOrd="1" destOrd="0" presId="urn:microsoft.com/office/officeart/2005/8/layout/hierarchy6"/>
    <dgm:cxn modelId="{928678BF-E2EF-E74C-BAFC-BE91F4626B39}" type="presParOf" srcId="{09545218-94DC-8A48-A680-B0B6D88754FC}" destId="{3A8425FF-1186-1A49-B73B-9C20B141B1F9}" srcOrd="0" destOrd="0" presId="urn:microsoft.com/office/officeart/2005/8/layout/hierarchy6"/>
    <dgm:cxn modelId="{F2E80D13-702D-E643-B4C9-D60592D32626}" type="presParOf" srcId="{09545218-94DC-8A48-A680-B0B6D88754FC}" destId="{9E1195CF-3B32-6941-9902-7C2C04901BE2}" srcOrd="1" destOrd="0" presId="urn:microsoft.com/office/officeart/2005/8/layout/hierarchy6"/>
    <dgm:cxn modelId="{4E5A9E31-25A8-7A47-80CF-63B061531517}" type="presParOf" srcId="{9E1195CF-3B32-6941-9902-7C2C04901BE2}" destId="{D70AC647-DA0A-D242-932E-AD199006E989}" srcOrd="0" destOrd="0" presId="urn:microsoft.com/office/officeart/2005/8/layout/hierarchy6"/>
    <dgm:cxn modelId="{A476A20A-7522-2442-A23E-44AB3F64ECA1}" type="presParOf" srcId="{9E1195CF-3B32-6941-9902-7C2C04901BE2}" destId="{19E7BD81-D7EE-EA43-893B-09D58CCF2CD3}" srcOrd="1" destOrd="0" presId="urn:microsoft.com/office/officeart/2005/8/layout/hierarchy6"/>
    <dgm:cxn modelId="{7D421250-BA8C-B342-B63D-CC0339547AE3}" type="presParOf" srcId="{19E7BD81-D7EE-EA43-893B-09D58CCF2CD3}" destId="{5672F6E8-00F8-6C4C-AAA5-CEDC195003B5}" srcOrd="0" destOrd="0" presId="urn:microsoft.com/office/officeart/2005/8/layout/hierarchy6"/>
    <dgm:cxn modelId="{0BB2495A-CC8C-4D45-A25F-E74FD4606FA9}" type="presParOf" srcId="{19E7BD81-D7EE-EA43-893B-09D58CCF2CD3}" destId="{41B0D2E3-F2C0-6249-BABA-137D5AD63362}" srcOrd="1" destOrd="0" presId="urn:microsoft.com/office/officeart/2005/8/layout/hierarchy6"/>
    <dgm:cxn modelId="{014AFF87-6120-ED4E-BDF4-4E1F05AC6F75}" type="presParOf" srcId="{41B0D2E3-F2C0-6249-BABA-137D5AD63362}" destId="{8A521F8E-03A0-DF45-B447-97DB33DB53FC}" srcOrd="0" destOrd="0" presId="urn:microsoft.com/office/officeart/2005/8/layout/hierarchy6"/>
    <dgm:cxn modelId="{D5AAE053-D0A8-3D4D-AFDA-2B465485D54F}" type="presParOf" srcId="{41B0D2E3-F2C0-6249-BABA-137D5AD63362}" destId="{243CBA60-D3E5-1F47-997E-32B0ECE68134}" srcOrd="1" destOrd="0" presId="urn:microsoft.com/office/officeart/2005/8/layout/hierarchy6"/>
    <dgm:cxn modelId="{AA2C4346-0BA0-F344-BB80-6364CD814550}" type="presParOf" srcId="{19E7BD81-D7EE-EA43-893B-09D58CCF2CD3}" destId="{C3FAD437-D5BB-634D-8621-607A3BD7A5FB}" srcOrd="2" destOrd="0" presId="urn:microsoft.com/office/officeart/2005/8/layout/hierarchy6"/>
    <dgm:cxn modelId="{615F59B1-EAF0-2E44-8083-16D9E57FF58E}" type="presParOf" srcId="{19E7BD81-D7EE-EA43-893B-09D58CCF2CD3}" destId="{44F3BB54-6C34-F641-A10D-7AC9F2CCEB1B}" srcOrd="3" destOrd="0" presId="urn:microsoft.com/office/officeart/2005/8/layout/hierarchy6"/>
    <dgm:cxn modelId="{0F9538E4-E1F7-3F40-A1B7-76682D614173}" type="presParOf" srcId="{44F3BB54-6C34-F641-A10D-7AC9F2CCEB1B}" destId="{36E9CF45-056C-FD4C-B818-F08E5C7E9493}" srcOrd="0" destOrd="0" presId="urn:microsoft.com/office/officeart/2005/8/layout/hierarchy6"/>
    <dgm:cxn modelId="{F5606946-FA14-1E4A-9E72-FC3074C0D3E0}" type="presParOf" srcId="{44F3BB54-6C34-F641-A10D-7AC9F2CCEB1B}" destId="{5EF0845E-A939-7143-B428-6B5F25B8E544}" srcOrd="1" destOrd="0" presId="urn:microsoft.com/office/officeart/2005/8/layout/hierarchy6"/>
    <dgm:cxn modelId="{478807E2-6CA3-7243-B2DE-1067D9C3755D}" type="presParOf" srcId="{09545218-94DC-8A48-A680-B0B6D88754FC}" destId="{1C77117D-3263-AB4D-8312-BBE7C542FD44}" srcOrd="2" destOrd="0" presId="urn:microsoft.com/office/officeart/2005/8/layout/hierarchy6"/>
    <dgm:cxn modelId="{AF1DC3FE-AD65-E443-9C83-7B7DFE7AB513}" type="presParOf" srcId="{09545218-94DC-8A48-A680-B0B6D88754FC}" destId="{927EF665-B455-1F42-92E9-994669869510}" srcOrd="3" destOrd="0" presId="urn:microsoft.com/office/officeart/2005/8/layout/hierarchy6"/>
    <dgm:cxn modelId="{F1CDB226-FC78-764C-879C-5235D0F5D9EE}" type="presParOf" srcId="{927EF665-B455-1F42-92E9-994669869510}" destId="{D1407DD7-6D95-2747-A7FD-A09DCD374335}" srcOrd="0" destOrd="0" presId="urn:microsoft.com/office/officeart/2005/8/layout/hierarchy6"/>
    <dgm:cxn modelId="{9273C81C-00AD-5346-BC39-2D456EC0A5FD}" type="presParOf" srcId="{927EF665-B455-1F42-92E9-994669869510}" destId="{77687C4E-4801-8D45-86C7-4B8E9A19E40D}" srcOrd="1" destOrd="0" presId="urn:microsoft.com/office/officeart/2005/8/layout/hierarchy6"/>
    <dgm:cxn modelId="{4C01214F-1BD9-5543-9187-D6E6BD3B167A}" type="presParOf" srcId="{77687C4E-4801-8D45-86C7-4B8E9A19E40D}" destId="{99849AD3-BA1A-0348-B31D-D676EE480422}" srcOrd="0" destOrd="0" presId="urn:microsoft.com/office/officeart/2005/8/layout/hierarchy6"/>
    <dgm:cxn modelId="{965F5828-E338-4A41-A929-096BAA11945E}" type="presParOf" srcId="{77687C4E-4801-8D45-86C7-4B8E9A19E40D}" destId="{C4416DFA-3EFE-BA44-A0D6-2749BDA356D6}" srcOrd="1" destOrd="0" presId="urn:microsoft.com/office/officeart/2005/8/layout/hierarchy6"/>
    <dgm:cxn modelId="{127036CD-9B17-7143-AB14-194FD24F5A18}" type="presParOf" srcId="{C4416DFA-3EFE-BA44-A0D6-2749BDA356D6}" destId="{349BDC4F-34DE-EE47-B873-A59BF71D3D5B}" srcOrd="0" destOrd="0" presId="urn:microsoft.com/office/officeart/2005/8/layout/hierarchy6"/>
    <dgm:cxn modelId="{DB2F3B04-5042-F044-A2F6-50E4290047AF}" type="presParOf" srcId="{C4416DFA-3EFE-BA44-A0D6-2749BDA356D6}" destId="{FDFD8D12-5436-D044-B60F-3A2D897FAA06}" srcOrd="1" destOrd="0" presId="urn:microsoft.com/office/officeart/2005/8/layout/hierarchy6"/>
    <dgm:cxn modelId="{E66A8D43-0F4E-BB4A-B691-6CD549FDAFC8}" type="presParOf" srcId="{77687C4E-4801-8D45-86C7-4B8E9A19E40D}" destId="{1ABA777E-9ED3-F149-A049-5AFD105648C5}" srcOrd="2" destOrd="0" presId="urn:microsoft.com/office/officeart/2005/8/layout/hierarchy6"/>
    <dgm:cxn modelId="{F4795EFD-5426-1040-9B02-AC5582D5400B}" type="presParOf" srcId="{77687C4E-4801-8D45-86C7-4B8E9A19E40D}" destId="{3E60116F-4F86-3842-BCCA-41F007533677}" srcOrd="3" destOrd="0" presId="urn:microsoft.com/office/officeart/2005/8/layout/hierarchy6"/>
    <dgm:cxn modelId="{FAD1692B-1C1C-7C4A-8A1D-A0559CA12E9F}" type="presParOf" srcId="{3E60116F-4F86-3842-BCCA-41F007533677}" destId="{91233762-3558-004F-A9A5-641E563DBE8F}" srcOrd="0" destOrd="0" presId="urn:microsoft.com/office/officeart/2005/8/layout/hierarchy6"/>
    <dgm:cxn modelId="{281D39B2-7D4C-7344-8585-E0F602A9064B}" type="presParOf" srcId="{3E60116F-4F86-3842-BCCA-41F007533677}" destId="{03EE687D-8300-844E-BE07-F1C1E0044890}" srcOrd="1" destOrd="0" presId="urn:microsoft.com/office/officeart/2005/8/layout/hierarchy6"/>
    <dgm:cxn modelId="{580C4DED-A62E-1540-94A9-0B6C4289C66E}" type="presParOf" srcId="{1E444D78-4782-9546-876A-F42B5EFB02EB}" destId="{3B18F2CC-A432-544A-8D68-BA86A6935BD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104DD-9150-D747-BFF0-04623242F588}">
      <dsp:nvSpPr>
        <dsp:cNvPr id="0" name=""/>
        <dsp:cNvSpPr/>
      </dsp:nvSpPr>
      <dsp:spPr>
        <a:xfrm>
          <a:off x="3060623" y="1128035"/>
          <a:ext cx="1245551" cy="83036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Organizational </a:t>
          </a:r>
          <a:r>
            <a:rPr lang="en-US" sz="1200" kern="1200" dirty="0" err="1"/>
            <a:t>MIssion</a:t>
          </a:r>
          <a:endParaRPr lang="en-US" sz="1200" kern="1200" dirty="0"/>
        </a:p>
      </dsp:txBody>
      <dsp:txXfrm>
        <a:off x="3084944" y="1152356"/>
        <a:ext cx="1196909" cy="781725"/>
      </dsp:txXfrm>
    </dsp:sp>
    <dsp:sp modelId="{3A8425FF-1186-1A49-B73B-9C20B141B1F9}">
      <dsp:nvSpPr>
        <dsp:cNvPr id="0" name=""/>
        <dsp:cNvSpPr/>
      </dsp:nvSpPr>
      <dsp:spPr>
        <a:xfrm>
          <a:off x="1797561" y="1958403"/>
          <a:ext cx="1885837" cy="332147"/>
        </a:xfrm>
        <a:custGeom>
          <a:avLst/>
          <a:gdLst/>
          <a:ahLst/>
          <a:cxnLst/>
          <a:rect l="0" t="0" r="0" b="0"/>
          <a:pathLst>
            <a:path>
              <a:moveTo>
                <a:pt x="1885837" y="0"/>
              </a:moveTo>
              <a:lnTo>
                <a:pt x="1885837" y="166073"/>
              </a:lnTo>
              <a:lnTo>
                <a:pt x="0" y="166073"/>
              </a:lnTo>
              <a:lnTo>
                <a:pt x="0" y="332147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AC647-DA0A-D242-932E-AD199006E989}">
      <dsp:nvSpPr>
        <dsp:cNvPr id="0" name=""/>
        <dsp:cNvSpPr/>
      </dsp:nvSpPr>
      <dsp:spPr>
        <a:xfrm>
          <a:off x="1174785" y="2290551"/>
          <a:ext cx="1245551" cy="83036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Good Goals</a:t>
          </a:r>
        </a:p>
      </dsp:txBody>
      <dsp:txXfrm>
        <a:off x="1199106" y="2314872"/>
        <a:ext cx="1196909" cy="781725"/>
      </dsp:txXfrm>
    </dsp:sp>
    <dsp:sp modelId="{5672F6E8-00F8-6C4C-AAA5-CEDC195003B5}">
      <dsp:nvSpPr>
        <dsp:cNvPr id="0" name=""/>
        <dsp:cNvSpPr/>
      </dsp:nvSpPr>
      <dsp:spPr>
        <a:xfrm>
          <a:off x="789661" y="3120918"/>
          <a:ext cx="1007900" cy="332147"/>
        </a:xfrm>
        <a:custGeom>
          <a:avLst/>
          <a:gdLst/>
          <a:ahLst/>
          <a:cxnLst/>
          <a:rect l="0" t="0" r="0" b="0"/>
          <a:pathLst>
            <a:path>
              <a:moveTo>
                <a:pt x="1007900" y="0"/>
              </a:moveTo>
              <a:lnTo>
                <a:pt x="1007900" y="166073"/>
              </a:lnTo>
              <a:lnTo>
                <a:pt x="0" y="166073"/>
              </a:lnTo>
              <a:lnTo>
                <a:pt x="0" y="332147"/>
              </a:lnTo>
            </a:path>
          </a:pathLst>
        </a:custGeom>
        <a:noFill/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21F8E-03A0-DF45-B447-97DB33DB53FC}">
      <dsp:nvSpPr>
        <dsp:cNvPr id="0" name=""/>
        <dsp:cNvSpPr/>
      </dsp:nvSpPr>
      <dsp:spPr>
        <a:xfrm>
          <a:off x="2908" y="3453066"/>
          <a:ext cx="1573505" cy="83036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Synced</a:t>
          </a:r>
          <a:r>
            <a:rPr lang="en-US" sz="1700" kern="1200" dirty="0"/>
            <a:t/>
          </a:r>
          <a:br>
            <a:rPr lang="en-US" sz="1700" kern="1200" dirty="0"/>
          </a:br>
          <a:r>
            <a:rPr lang="en-US" sz="1700" b="1" kern="1200" dirty="0"/>
            <a:t>Coordinates</a:t>
          </a:r>
        </a:p>
      </dsp:txBody>
      <dsp:txXfrm>
        <a:off x="27229" y="3477387"/>
        <a:ext cx="1524863" cy="781725"/>
      </dsp:txXfrm>
    </dsp:sp>
    <dsp:sp modelId="{C3FAD437-D5BB-634D-8621-607A3BD7A5FB}">
      <dsp:nvSpPr>
        <dsp:cNvPr id="0" name=""/>
        <dsp:cNvSpPr/>
      </dsp:nvSpPr>
      <dsp:spPr>
        <a:xfrm>
          <a:off x="1797561" y="3120918"/>
          <a:ext cx="973585" cy="332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73"/>
              </a:lnTo>
              <a:lnTo>
                <a:pt x="973585" y="166073"/>
              </a:lnTo>
              <a:lnTo>
                <a:pt x="973585" y="332147"/>
              </a:lnTo>
            </a:path>
          </a:pathLst>
        </a:custGeom>
        <a:noFill/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9CF45-056C-FD4C-B818-F08E5C7E9493}">
      <dsp:nvSpPr>
        <dsp:cNvPr id="0" name=""/>
        <dsp:cNvSpPr/>
      </dsp:nvSpPr>
      <dsp:spPr>
        <a:xfrm>
          <a:off x="1950079" y="3453066"/>
          <a:ext cx="1642135" cy="830367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Unsynced</a:t>
          </a:r>
          <a:r>
            <a:rPr lang="en-US" sz="1200" kern="1200" dirty="0"/>
            <a:t> </a:t>
          </a:r>
          <a:r>
            <a:rPr lang="en-US" sz="1700" kern="1200" dirty="0"/>
            <a:t/>
          </a:r>
          <a:br>
            <a:rPr lang="en-US" sz="1700" kern="1200" dirty="0"/>
          </a:br>
          <a:r>
            <a:rPr lang="en-US" sz="1700" b="1" kern="1200" dirty="0"/>
            <a:t>Mismatches</a:t>
          </a:r>
        </a:p>
      </dsp:txBody>
      <dsp:txXfrm>
        <a:off x="1974400" y="3477387"/>
        <a:ext cx="1593493" cy="781725"/>
      </dsp:txXfrm>
    </dsp:sp>
    <dsp:sp modelId="{1C77117D-3263-AB4D-8312-BBE7C542FD44}">
      <dsp:nvSpPr>
        <dsp:cNvPr id="0" name=""/>
        <dsp:cNvSpPr/>
      </dsp:nvSpPr>
      <dsp:spPr>
        <a:xfrm>
          <a:off x="3683399" y="1958403"/>
          <a:ext cx="1885837" cy="332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73"/>
              </a:lnTo>
              <a:lnTo>
                <a:pt x="1885837" y="166073"/>
              </a:lnTo>
              <a:lnTo>
                <a:pt x="1885837" y="332147"/>
              </a:lnTo>
            </a:path>
          </a:pathLst>
        </a:cu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07DD7-6D95-2747-A7FD-A09DCD374335}">
      <dsp:nvSpPr>
        <dsp:cNvPr id="0" name=""/>
        <dsp:cNvSpPr/>
      </dsp:nvSpPr>
      <dsp:spPr>
        <a:xfrm>
          <a:off x="4946460" y="2290551"/>
          <a:ext cx="1245551" cy="830367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Bad Goals</a:t>
          </a:r>
        </a:p>
      </dsp:txBody>
      <dsp:txXfrm>
        <a:off x="4970781" y="2314872"/>
        <a:ext cx="1196909" cy="781725"/>
      </dsp:txXfrm>
    </dsp:sp>
    <dsp:sp modelId="{99849AD3-BA1A-0348-B31D-D676EE480422}">
      <dsp:nvSpPr>
        <dsp:cNvPr id="0" name=""/>
        <dsp:cNvSpPr/>
      </dsp:nvSpPr>
      <dsp:spPr>
        <a:xfrm>
          <a:off x="4759627" y="3120918"/>
          <a:ext cx="809608" cy="332147"/>
        </a:xfrm>
        <a:custGeom>
          <a:avLst/>
          <a:gdLst/>
          <a:ahLst/>
          <a:cxnLst/>
          <a:rect l="0" t="0" r="0" b="0"/>
          <a:pathLst>
            <a:path>
              <a:moveTo>
                <a:pt x="809608" y="0"/>
              </a:moveTo>
              <a:lnTo>
                <a:pt x="809608" y="166073"/>
              </a:lnTo>
              <a:lnTo>
                <a:pt x="0" y="166073"/>
              </a:lnTo>
              <a:lnTo>
                <a:pt x="0" y="332147"/>
              </a:lnTo>
            </a:path>
          </a:pathLst>
        </a:custGeom>
        <a:noFill/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BDC4F-34DE-EE47-B873-A59BF71D3D5B}">
      <dsp:nvSpPr>
        <dsp:cNvPr id="0" name=""/>
        <dsp:cNvSpPr/>
      </dsp:nvSpPr>
      <dsp:spPr>
        <a:xfrm>
          <a:off x="3965880" y="3453066"/>
          <a:ext cx="1587493" cy="830367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Synced </a:t>
          </a:r>
          <a:r>
            <a:rPr lang="en-US" sz="1600" kern="1200" dirty="0"/>
            <a:t/>
          </a:r>
          <a:br>
            <a:rPr lang="en-US" sz="1600" kern="1200" dirty="0"/>
          </a:br>
          <a:r>
            <a:rPr lang="en-US" sz="1600" b="1" kern="1200" dirty="0"/>
            <a:t>Toxic Alliances</a:t>
          </a:r>
        </a:p>
      </dsp:txBody>
      <dsp:txXfrm>
        <a:off x="3990201" y="3477387"/>
        <a:ext cx="1538851" cy="781725"/>
      </dsp:txXfrm>
    </dsp:sp>
    <dsp:sp modelId="{1ABA777E-9ED3-F149-A049-5AFD105648C5}">
      <dsp:nvSpPr>
        <dsp:cNvPr id="0" name=""/>
        <dsp:cNvSpPr/>
      </dsp:nvSpPr>
      <dsp:spPr>
        <a:xfrm>
          <a:off x="5569236" y="3120918"/>
          <a:ext cx="980579" cy="332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73"/>
              </a:lnTo>
              <a:lnTo>
                <a:pt x="980579" y="166073"/>
              </a:lnTo>
              <a:lnTo>
                <a:pt x="980579" y="332147"/>
              </a:lnTo>
            </a:path>
          </a:pathLst>
        </a:custGeom>
        <a:noFill/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33762-3558-004F-A9A5-641E563DBE8F}">
      <dsp:nvSpPr>
        <dsp:cNvPr id="0" name=""/>
        <dsp:cNvSpPr/>
      </dsp:nvSpPr>
      <dsp:spPr>
        <a:xfrm>
          <a:off x="5927039" y="3453066"/>
          <a:ext cx="1245551" cy="830367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Unsynced</a:t>
          </a:r>
          <a:r>
            <a:rPr lang="en-US" sz="1200" kern="1200" dirty="0"/>
            <a:t> </a:t>
          </a:r>
          <a:br>
            <a:rPr lang="en-US" sz="1200" kern="1200" dirty="0"/>
          </a:br>
          <a:r>
            <a:rPr lang="en-US" sz="1600" b="1" kern="1200" dirty="0"/>
            <a:t>Total Flops</a:t>
          </a:r>
        </a:p>
      </dsp:txBody>
      <dsp:txXfrm>
        <a:off x="5951360" y="3477387"/>
        <a:ext cx="1196909" cy="781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017D0-6A39-2746-B18F-BACD434FCEE2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2309-5B6D-FC45-AE69-D840573E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4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0A2-F09E-45FC-B615-AC3D1FAAA0B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3BBC-3A09-43A5-B6E1-28B2FEB1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to the “Good” goals area of the chart, where</a:t>
            </a:r>
            <a:r>
              <a:rPr lang="en-US" baseline="0" dirty="0"/>
              <a:t> we’ll assume for time and space purposes that the goals have the SMART characteristics, we have:</a:t>
            </a:r>
          </a:p>
          <a:p>
            <a:endParaRPr lang="en-US" baseline="0" dirty="0"/>
          </a:p>
          <a:p>
            <a:r>
              <a:rPr lang="en-US" b="1" baseline="0" dirty="0"/>
              <a:t>Mismatches</a:t>
            </a:r>
            <a:r>
              <a:rPr lang="en-US" b="0" baseline="0" dirty="0"/>
              <a:t>, </a:t>
            </a:r>
            <a:r>
              <a:rPr lang="en-US" baseline="0" dirty="0"/>
              <a:t>where the “good” goals are not connected to one another – they’re independent:</a:t>
            </a:r>
          </a:p>
          <a:p>
            <a:r>
              <a:rPr lang="en-US" baseline="0" dirty="0"/>
              <a:t>So, your mission is to increase sales of your brand and your goals are: 1) to drive traffic to your website to encourage sales and 2) Increase awareness of your brand by using Twitter to live-stream events</a:t>
            </a:r>
          </a:p>
          <a:p>
            <a:endParaRPr lang="en-US" baseline="0" dirty="0"/>
          </a:p>
          <a:p>
            <a:r>
              <a:rPr lang="en-US" baseline="0" dirty="0"/>
              <a:t>Those are appropriate usages of the platforms</a:t>
            </a:r>
            <a:r>
              <a:rPr lang="is-IS" b="1" baseline="0" dirty="0"/>
              <a:t>…but as they stand at this point, there is really no connection between the two – </a:t>
            </a:r>
          </a:p>
          <a:p>
            <a:endParaRPr lang="en-US" baseline="0" dirty="0"/>
          </a:p>
          <a:p>
            <a:r>
              <a:rPr lang="en-US" baseline="0" dirty="0"/>
              <a:t>If you think of this in terms of a sports team analogy, You may have excellent, skilled players BUT they just don’t gel – they don’t play together well – there’s something missing</a:t>
            </a:r>
          </a:p>
          <a:p>
            <a:endParaRPr lang="en-US" baseline="0" dirty="0"/>
          </a:p>
          <a:p>
            <a:r>
              <a:rPr lang="en-US" b="1" baseline="0" dirty="0"/>
              <a:t>Coordinates</a:t>
            </a:r>
            <a:r>
              <a:rPr lang="en-US" baseline="0" dirty="0"/>
              <a:t> – So if we extend on the previous example by adding a third goal, </a:t>
            </a:r>
            <a:r>
              <a:rPr lang="en-US" b="1" baseline="0" dirty="0"/>
              <a:t>Highlighting the links to your website on your live-streaming events</a:t>
            </a:r>
            <a:r>
              <a:rPr lang="en-US" baseline="0" dirty="0"/>
              <a:t>, we see that </a:t>
            </a:r>
            <a:r>
              <a:rPr lang="is-IS" baseline="0" dirty="0"/>
              <a:t>they are now connected – they’re synced – they work in concert - coordinated – they are </a:t>
            </a:r>
            <a:r>
              <a:rPr lang="is-IS" b="1" baseline="0" dirty="0"/>
              <a:t>coordinates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4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By establishing sound, synced goals, it provides direction for all team</a:t>
            </a:r>
            <a:r>
              <a:rPr lang="en-US" baseline="0" dirty="0"/>
              <a:t> members involved in any initiative -- </a:t>
            </a:r>
            <a:r>
              <a:rPr lang="en-US" dirty="0"/>
              <a:t>a point of focus –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It’s also the starting point – or springboard -- to make decisions about what channels to use, what to post, your networks/connections and your corrections management approach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it also provides a means by which to measure your success – we have our specific, measurable, actionable, realistic and timed goals that are nicely connected to one another --are we achieving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infographics are also available on the book’s website under the “Fun”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0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4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establishing your goals is a starting point for a task – but we take this one step further</a:t>
            </a:r>
            <a:r>
              <a:rPr lang="en-US" baseline="0" dirty="0"/>
              <a:t> – we are looking for goals that work together/that are “synced”</a:t>
            </a:r>
          </a:p>
          <a:p>
            <a:endParaRPr lang="en-US" baseline="0" dirty="0"/>
          </a:p>
          <a:p>
            <a:r>
              <a:rPr lang="en-US" baseline="0" dirty="0"/>
              <a:t>You’ll note some of the words are italicized -- these are worthy of a bit more detail:</a:t>
            </a:r>
          </a:p>
          <a:p>
            <a:endParaRPr lang="en-US" baseline="0" dirty="0"/>
          </a:p>
          <a:p>
            <a:r>
              <a:rPr lang="en-US" b="1" baseline="0" dirty="0"/>
              <a:t>Strategic goals: </a:t>
            </a:r>
          </a:p>
          <a:p>
            <a:r>
              <a:rPr lang="en-US" b="1" baseline="0" dirty="0"/>
              <a:t>They represent big picture choices that an organization makes and which then define its operating space</a:t>
            </a:r>
          </a:p>
          <a:p>
            <a:endParaRPr lang="en-US" baseline="0" dirty="0"/>
          </a:p>
          <a:p>
            <a:r>
              <a:rPr lang="en-US" baseline="0" dirty="0"/>
              <a:t>Because the organization’s resources are limited (time, money, expertise, etc.), it must make wise choices about what to do and what not to do – in other words, what the organization pursues and what it doesn’t pursue</a:t>
            </a:r>
          </a:p>
          <a:p>
            <a:endParaRPr lang="en-US" baseline="0" dirty="0"/>
          </a:p>
          <a:p>
            <a:r>
              <a:rPr lang="en-US" baseline="0" dirty="0"/>
              <a:t>And what this means is that It may not pursue some enticing goals in favor of something even more valuable that leverages the organization’s strengths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 results from a study of over 50 social media managers. See http://</a:t>
            </a:r>
            <a:r>
              <a:rPr lang="en-US" dirty="0" err="1"/>
              <a:t>amazingsmstrategy.com</a:t>
            </a:r>
            <a:r>
              <a:rPr lang="en-US" dirty="0"/>
              <a:t>/goals-competencies-and-challenges-of-successful-social-media-specialists-2/</a:t>
            </a:r>
          </a:p>
          <a:p>
            <a:endParaRPr lang="en-US" dirty="0"/>
          </a:p>
          <a:p>
            <a:r>
              <a:rPr lang="en-US" dirty="0"/>
              <a:t>This study is available on the Amazing-Social  5 Cs Blog.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our definition, we note “good” goals – or ”sound” goals. So, another feature of coordinates is that they have these characteristics: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9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noted that coordinates are SYNCED goals – </a:t>
            </a:r>
          </a:p>
          <a:p>
            <a:endParaRPr lang="en-US" dirty="0"/>
          </a:p>
          <a:p>
            <a:r>
              <a:rPr lang="en-US" dirty="0"/>
              <a:t>We use the Acronym “ARCS” to serve</a:t>
            </a:r>
            <a:r>
              <a:rPr lang="en-US" baseline="0" dirty="0"/>
              <a:t> as a helpful reminder – so, synced goals are:</a:t>
            </a:r>
          </a:p>
          <a:p>
            <a:r>
              <a:rPr lang="en-US" baseline="0" dirty="0"/>
              <a:t>*Aligned with one another</a:t>
            </a:r>
          </a:p>
          <a:p>
            <a:r>
              <a:rPr lang="en-US" baseline="0" dirty="0"/>
              <a:t>*They are mutually reinforcing</a:t>
            </a:r>
          </a:p>
          <a:p>
            <a:r>
              <a:rPr lang="en-US" baseline="0" dirty="0"/>
              <a:t>*They are connected to one another</a:t>
            </a:r>
          </a:p>
          <a:p>
            <a:r>
              <a:rPr lang="en-US" baseline="0" dirty="0"/>
              <a:t>*And together, they cultivate a certain type of synergy</a:t>
            </a:r>
            <a:endParaRPr lang="en-US" dirty="0"/>
          </a:p>
          <a:p>
            <a:r>
              <a:rPr lang="en-US" dirty="0"/>
              <a:t>In other</a:t>
            </a:r>
            <a:r>
              <a:rPr lang="en-US" baseline="0" dirty="0"/>
              <a:t> words, </a:t>
            </a:r>
            <a:r>
              <a:rPr lang="en-US" b="1" baseline="0" dirty="0"/>
              <a:t>they work together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if we assume your </a:t>
            </a:r>
            <a:r>
              <a:rPr lang="en-US" baseline="0" dirty="0"/>
              <a:t>mission is to promote an event for your organization,</a:t>
            </a:r>
          </a:p>
          <a:p>
            <a:endParaRPr lang="en-US" baseline="0" dirty="0"/>
          </a:p>
          <a:p>
            <a:r>
              <a:rPr lang="en-US" baseline="0" dirty="0"/>
              <a:t>You might have 2 goals:</a:t>
            </a:r>
          </a:p>
          <a:p>
            <a:r>
              <a:rPr lang="en-US" baseline="0" dirty="0"/>
              <a:t>Establish a website highlighting the successes of your company</a:t>
            </a:r>
          </a:p>
          <a:p>
            <a:r>
              <a:rPr lang="en-US" baseline="0" dirty="0"/>
              <a:t>Craft a SM campaign to promote the event</a:t>
            </a:r>
          </a:p>
          <a:p>
            <a:r>
              <a:rPr lang="en-US" baseline="0" dirty="0"/>
              <a:t>*</a:t>
            </a:r>
            <a:r>
              <a:rPr lang="en-US" b="1" i="1" baseline="0" dirty="0"/>
              <a:t>For time and space purposes, let’s assume that these goals are more specifically defined to capture the SMART characteristics</a:t>
            </a:r>
          </a:p>
          <a:p>
            <a:endParaRPr lang="en-US" i="1" dirty="0"/>
          </a:p>
          <a:p>
            <a:r>
              <a:rPr lang="en-US" i="0" dirty="0"/>
              <a:t>So, they’re fine by themselves, but</a:t>
            </a:r>
            <a:r>
              <a:rPr lang="en-US" i="0" baseline="0" dirty="0"/>
              <a:t> there’s really no linkage or connection between the 2 of them</a:t>
            </a:r>
          </a:p>
          <a:p>
            <a:endParaRPr lang="en-US" i="0" baseline="0" dirty="0"/>
          </a:p>
          <a:p>
            <a:r>
              <a:rPr lang="en-US" i="0" baseline="0" dirty="0"/>
              <a:t>But when you add a third goal, “Integrate the promotion of the event on the org’s website and on social media platforms”, there is some synergy between them – they are coordinated </a:t>
            </a:r>
            <a:r>
              <a:rPr lang="en-US" b="1" i="0" baseline="0" dirty="0"/>
              <a:t>– they are coordinates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far, we’ve made a distinction between good vs. bad goals AND synced vs. not synced goals </a:t>
            </a:r>
          </a:p>
          <a:p>
            <a:endParaRPr lang="en-US" baseline="0" dirty="0"/>
          </a:p>
          <a:p>
            <a:r>
              <a:rPr lang="en-US" baseline="0" dirty="0"/>
              <a:t>Let’s take a look at what might emerge as a result of these combinations:</a:t>
            </a:r>
          </a:p>
          <a:p>
            <a:endParaRPr lang="en-US" baseline="0" dirty="0"/>
          </a:p>
          <a:p>
            <a:r>
              <a:rPr lang="en-US" baseline="0" dirty="0"/>
              <a:t>First of all, what drives all the goals is the organizational mission</a:t>
            </a:r>
          </a:p>
          <a:p>
            <a:endParaRPr lang="en-US" baseline="0" dirty="0"/>
          </a:p>
          <a:p>
            <a:r>
              <a:rPr lang="en-US" baseline="0" dirty="0"/>
              <a:t>So, if we start on the bottom right side, we have: </a:t>
            </a:r>
          </a:p>
          <a:p>
            <a:r>
              <a:rPr lang="en-US" baseline="0" dirty="0"/>
              <a:t>*bad goals (goals that are missing one of the SMART characteristics – timed, actionable, measurable -- that are </a:t>
            </a:r>
            <a:r>
              <a:rPr lang="en-US" baseline="0" dirty="0" err="1"/>
              <a:t>unsynced</a:t>
            </a:r>
            <a:r>
              <a:rPr lang="en-US" baseline="0" dirty="0"/>
              <a:t> </a:t>
            </a:r>
            <a:r>
              <a:rPr lang="en-US" b="1" baseline="0" dirty="0"/>
              <a:t>= total flops</a:t>
            </a:r>
            <a:r>
              <a:rPr lang="en-US" baseline="0" dirty="0"/>
              <a:t>; </a:t>
            </a:r>
          </a:p>
          <a:p>
            <a:r>
              <a:rPr lang="en-US" baseline="0" dirty="0"/>
              <a:t>*bad goals that are synced = </a:t>
            </a:r>
            <a:r>
              <a:rPr lang="en-US" b="1" baseline="0" dirty="0"/>
              <a:t>toxic </a:t>
            </a:r>
            <a:r>
              <a:rPr lang="en-US" b="1" baseline="0" dirty="0" err="1"/>
              <a:t>allliances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Then moving over to the left, we have:</a:t>
            </a:r>
          </a:p>
          <a:p>
            <a:r>
              <a:rPr lang="en-US" baseline="0" dirty="0"/>
              <a:t>*sound goals that are unconnected to each other = </a:t>
            </a:r>
            <a:r>
              <a:rPr lang="en-US" b="1" baseline="0" dirty="0"/>
              <a:t>mismatches</a:t>
            </a:r>
          </a:p>
          <a:p>
            <a:r>
              <a:rPr lang="en-US" b="0" baseline="0" dirty="0"/>
              <a:t>*and finally, sound goals that are connected to one another = </a:t>
            </a:r>
            <a:r>
              <a:rPr lang="en-US" b="1" baseline="0" dirty="0"/>
              <a:t>coordinates</a:t>
            </a:r>
          </a:p>
          <a:p>
            <a:endParaRPr lang="en-US" b="1" baseline="0" dirty="0"/>
          </a:p>
          <a:p>
            <a:r>
              <a:rPr lang="en-US" b="0" baseline="0" dirty="0"/>
              <a:t>And some examples follow…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6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first look at the </a:t>
            </a:r>
            <a:r>
              <a:rPr lang="en-US" b="1" dirty="0"/>
              <a:t>“Bad” </a:t>
            </a:r>
            <a:r>
              <a:rPr lang="en-US" dirty="0"/>
              <a:t>goals</a:t>
            </a:r>
            <a:r>
              <a:rPr lang="en-US" baseline="0" dirty="0"/>
              <a:t> area of the chart, where the goal is missing one of the SMART characteristics – it’s not specific, measureable, actionable, realistic, timed</a:t>
            </a:r>
          </a:p>
          <a:p>
            <a:endParaRPr lang="en-US" baseline="0" dirty="0"/>
          </a:p>
          <a:p>
            <a:r>
              <a:rPr lang="en-US" baseline="0" dirty="0"/>
              <a:t>Starting with </a:t>
            </a:r>
            <a:r>
              <a:rPr lang="en-US" b="1" baseline="0" dirty="0"/>
              <a:t>total flops </a:t>
            </a:r>
            <a:r>
              <a:rPr lang="en-US" baseline="0" dirty="0"/>
              <a:t>which are: goals that are also missing one of the SMART characteristics and they don’t work together </a:t>
            </a:r>
          </a:p>
          <a:p>
            <a:endParaRPr lang="en-US" baseline="0" dirty="0"/>
          </a:p>
          <a:p>
            <a:r>
              <a:rPr lang="en-US" baseline="0" dirty="0"/>
              <a:t>In this case, your mission is to “enhance the reputation of your organization, and you have 2 goals: post more pictures of your products on FB AND post financials from your annual report on your company’s Twitter account. </a:t>
            </a:r>
          </a:p>
          <a:p>
            <a:endParaRPr lang="en-US" baseline="0" dirty="0"/>
          </a:p>
          <a:p>
            <a:r>
              <a:rPr lang="en-US" baseline="0" dirty="0"/>
              <a:t>Right off the bat, you notice that this violates the “realistic” characteristic because using FB and Twitter for this is inappropriate. And, </a:t>
            </a:r>
            <a:r>
              <a:rPr lang="en-US" b="1" baseline="0" dirty="0">
                <a:solidFill>
                  <a:srgbClr val="C00000"/>
                </a:solidFill>
              </a:rPr>
              <a:t>as they stand now, they are not connected or mutually reinforcing – posting your financials is not related to your products - They don’t work together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Moving to </a:t>
            </a:r>
            <a:r>
              <a:rPr lang="en-US" b="1" dirty="0"/>
              <a:t>toxic alliances </a:t>
            </a:r>
            <a:r>
              <a:rPr lang="en-US" dirty="0"/>
              <a:t>which are: goals</a:t>
            </a:r>
            <a:r>
              <a:rPr lang="en-US" baseline="0" dirty="0"/>
              <a:t> that are missing one of the SMART characteristics but they are synced – they work together.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Let’s assume your mission is to create more visibility for new products and your goals are to: 1) post pix of products on FB that are also posted on the company’s Pinterest account AND 2) alert FB and Twitter followers about the pix of your products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So, in this case, you’ll note that the first goal is similar to the previous example, and it remains an inappropriate use of FB and Pinterest, BUT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they are aligned, they are connected – they do reinforce one another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87780E1-B264-7949-810B-30AD0803F4F7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CC09-A5CD-3D4C-89D0-F8A8C4165179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62905FF-6BF8-904C-9B19-2CC481DA5536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0FD1-812A-B44A-8E70-A593CFDB9EB3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571680E-86E3-3041-B795-2947D10A52DE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ECE83CE-5935-7B4B-9295-096AEEA7FADE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DDDDBD6-4081-6C48-B66B-EA66F1242623}" type="datetime1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2E00-1E8B-B24D-A3F2-E244BFDC58BF}" type="datetime1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4637BB6-676E-9340-9215-5E0CEE32AA81}" type="datetime1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0B3D-0E28-6E41-BA63-33FFC0A6AC3A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116D1F1-F29A-0F44-9759-116A8E7056BC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7268-3F82-134D-91A5-0984F0C9E404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www.amazing-social.com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tif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471066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5300" b="1" dirty="0">
                <a:latin typeface="Helvetica" panose="020B0604020202020204" pitchFamily="34" charset="0"/>
                <a:cs typeface="Helvetica" panose="020B0604020202020204" pitchFamily="34" charset="0"/>
              </a:rPr>
              <a:t>Coordinates</a:t>
            </a:r>
            <a:endParaRPr lang="en-US" sz="5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Orienting C of the #5 Cs of Social</a:t>
            </a:r>
          </a:p>
          <a:p>
            <a:r>
              <a:rPr lang="en-US" sz="24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Chapter 6</a:t>
            </a:r>
            <a:r>
              <a:rPr lang="en-US" sz="28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8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800" b="1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4E6C765-4312-2545-85A3-648FF3FD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7"/>
    </mc:Choice>
    <mc:Fallback xmlns="">
      <p:transition spd="slow" advTm="20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Some examples of possible combinations and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700" y="166255"/>
            <a:ext cx="7209510" cy="65552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Mismatches</a:t>
            </a:r>
          </a:p>
          <a:p>
            <a:pPr marL="502920" lvl="1" indent="0">
              <a:buNone/>
            </a:pPr>
            <a:r>
              <a:rPr lang="en-US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mission: Increase sales of your brand</a:t>
            </a:r>
          </a:p>
          <a:p>
            <a:pPr marL="502920" lvl="1" indent="0"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Drive traffic to your company’s website to encourage sales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awareness of the brand through Twitter by live-streaming events  </a:t>
            </a:r>
          </a:p>
          <a:p>
            <a:pPr lvl="1"/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Coordinates</a:t>
            </a: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502920" lvl="1" indent="0">
              <a:buNone/>
            </a:pPr>
            <a:r>
              <a:rPr lang="en-US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mission: Increase sales of your brand</a:t>
            </a:r>
          </a:p>
          <a:p>
            <a:pPr marL="502920" lvl="1" indent="0"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Drive traffic to your company’s website to encourage sales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awareness of the brand through Twitter by live-streaming events  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Highlight the links to your website on your live-streaming events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9B1DEE4-A9DD-CF4A-9CA9-7BFDC076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0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25"/>
    </mc:Choice>
    <mc:Fallback xmlns="">
      <p:transition spd="slow" advTm="889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627951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3. What are the benefits of establishing sound coordinates?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So what does establishing sound coordinates allow you to do?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Provides focus and definition on where you want to compete in the social media universe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Provides springboard to make decisions about the other Cs (channels, content, connections and corrections)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Provides a mechanism by which to judge your effectiveness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3913C6-DC97-D647-82BF-9FB0497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2019300" y="5408090"/>
            <a:ext cx="1282700" cy="967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23"/>
    </mc:Choice>
    <mc:Fallback xmlns="">
      <p:transition spd="slow" advTm="472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Tips and reminders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CB599E8-6965-CA48-A2A9-4F44D6D0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1"/>
          <a:stretch/>
        </p:blipFill>
        <p:spPr>
          <a:xfrm>
            <a:off x="4608300" y="977900"/>
            <a:ext cx="3241404" cy="5093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/>
          <a:stretch/>
        </p:blipFill>
        <p:spPr>
          <a:xfrm>
            <a:off x="8070395" y="1331282"/>
            <a:ext cx="3491380" cy="47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1"/>
    </mc:Choice>
    <mc:Fallback xmlns="">
      <p:transition spd="slow" advTm="120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4739409" y="990068"/>
            <a:ext cx="3080081" cy="4985974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321DEA2-1D56-124D-8D3B-B73078D6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8336388" y="2060777"/>
            <a:ext cx="3228309" cy="3959281"/>
          </a:xfrm>
          <a:prstGeom prst="rect">
            <a:avLst/>
          </a:prstGeom>
        </p:spPr>
      </p:pic>
      <p:pic>
        <p:nvPicPr>
          <p:cNvPr id="4" name="SMS Bumper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40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6395" y="52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7"/>
    </mc:Choice>
    <mc:Fallback xmlns="">
      <p:transition spd="slow" advTm="114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0" y="423015"/>
            <a:ext cx="4004352" cy="514678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15734" y="469518"/>
            <a:ext cx="4937760" cy="4937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530007" y="1864140"/>
            <a:ext cx="858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1016494" y="4053759"/>
            <a:ext cx="6092456" cy="7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904852" y="4000331"/>
            <a:ext cx="6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4723" y="6464808"/>
            <a:ext cx="4607220" cy="178389"/>
          </a:xfrm>
        </p:spPr>
        <p:txBody>
          <a:bodyPr/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#5CsofSocial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58">
        <p:fade/>
      </p:transition>
    </mc:Choice>
    <mc:Fallback xmlns="">
      <p:transition spd="med" advTm="1585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4" y="2061003"/>
            <a:ext cx="5211726" cy="1256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6B78E73-CFAB-4940-A591-BE3B5039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77" y="6332242"/>
            <a:ext cx="5911517" cy="365125"/>
          </a:xfrm>
        </p:spPr>
        <p:txBody>
          <a:bodyPr/>
          <a:lstStyle/>
          <a:p>
            <a:r>
              <a:rPr lang="en-US"/>
              <a:t>www.amazing-social.com             #5CsofSocial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49926" y="0"/>
            <a:ext cx="6142074" cy="6858000"/>
          </a:xfrm>
          <a:prstGeom prst="rect">
            <a:avLst/>
          </a:prstGeom>
          <a:solidFill>
            <a:srgbClr val="02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00946" y="0"/>
            <a:ext cx="4890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6501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254" y="904076"/>
            <a:ext cx="50922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coordinates?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some possible combinations and outcomes of goals that are good/bad, synced/not synced?</a:t>
            </a:r>
            <a:b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the benefits of establishing sound coordinates? </a:t>
            </a:r>
            <a:endParaRPr lang="en-US" sz="44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0852F7-79E0-7842-8D1B-9F31FC3F9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928" y="588968"/>
            <a:ext cx="4795322" cy="5049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301">
        <p:fade/>
      </p:transition>
    </mc:Choice>
    <mc:Fallback xmlns="">
      <p:transition spd="med" advTm="303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1. What are coordinates?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1336431"/>
            <a:ext cx="5799668" cy="4791238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</a:t>
            </a:r>
            <a:r>
              <a:rPr lang="en-US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</a:t>
            </a:r>
            <a:r>
              <a:rPr lang="en-US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  <a:r>
              <a:rPr lang="en-US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that are </a:t>
            </a:r>
            <a:r>
              <a:rPr lang="en-US" sz="20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synced</a:t>
            </a:r>
            <a:r>
              <a:rPr lang="en-US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with one another</a:t>
            </a:r>
          </a:p>
          <a:p>
            <a:endParaRPr lang="en-US" sz="2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Courier New" charset="0"/>
              <a:buChar char="o"/>
            </a:pPr>
            <a:r>
              <a:rPr lang="en-US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 goals: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Represent big picture choices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Define the operating space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82F1A4C-A8AF-DF42-A50F-A8EBF1A3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F163-ADC9-AA4F-ACCB-4410B6E0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970" y="292580"/>
            <a:ext cx="1681586" cy="1681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10"/>
    </mc:Choice>
    <mc:Fallback xmlns="">
      <p:transition spd="slow" advTm="636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2473672"/>
            <a:ext cx="2889504" cy="1805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Examples of Social Media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C19808-B7ED-B845-AE5B-4BDD2F78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D984-609D-3242-AA0E-55C4C02A705A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00F7BEA8-6586-4946-846C-ABD1EABA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www.amazingsmstrategy.com    #5CsofSocial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D9A7B5E-CD78-3548-9870-9BAE56D7B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061218"/>
              </p:ext>
            </p:extLst>
          </p:nvPr>
        </p:nvGraphicFramePr>
        <p:xfrm>
          <a:off x="4572000" y="804673"/>
          <a:ext cx="7388352" cy="542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30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785691"/>
            <a:ext cx="3849390" cy="3295763"/>
          </a:xfrm>
        </p:spPr>
        <p:txBody>
          <a:bodyPr/>
          <a:lstStyle/>
          <a:p>
            <a:pPr algn="l"/>
            <a:r>
              <a:rPr lang="en-US" i="1" dirty="0">
                <a:latin typeface="Helvetica" pitchFamily="2" charset="0"/>
              </a:rPr>
              <a:t>Good</a:t>
            </a:r>
            <a:r>
              <a:rPr lang="en-US" dirty="0">
                <a:latin typeface="Helvetica" pitchFamily="2" charset="0"/>
              </a:rPr>
              <a:t> goals have these characteristics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7" r="5187" b="1798"/>
          <a:stretch/>
        </p:blipFill>
        <p:spPr>
          <a:xfrm>
            <a:off x="5632174" y="505651"/>
            <a:ext cx="3988904" cy="53871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0"/>
    </mc:Choice>
    <mc:Fallback xmlns="">
      <p:transition spd="slow" advTm="278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Helvetica" pitchFamily="2" charset="0"/>
              </a:rPr>
              <a:t>Synced </a:t>
            </a:r>
            <a:r>
              <a:rPr lang="en-US" dirty="0">
                <a:latin typeface="Helvetica" pitchFamily="2" charset="0"/>
              </a:rPr>
              <a:t>goals have these characteristics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8" t="30128" b="45250"/>
          <a:stretch/>
        </p:blipFill>
        <p:spPr>
          <a:xfrm>
            <a:off x="5905500" y="640080"/>
            <a:ext cx="4343400" cy="5348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9"/>
    </mc:Choice>
    <mc:Fallback xmlns="">
      <p:transition spd="slow" advTm="287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For example</a:t>
            </a:r>
            <a:r>
              <a:rPr lang="is-IS" dirty="0">
                <a:latin typeface="Helvetica" pitchFamily="2" charset="0"/>
              </a:rPr>
              <a:t>…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482600"/>
            <a:ext cx="6599720" cy="5569208"/>
          </a:xfrm>
        </p:spPr>
        <p:txBody>
          <a:bodyPr/>
          <a:lstStyle/>
          <a:p>
            <a:pPr marL="502920" lvl="1" indent="0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Your mission: Promote an organizational event</a:t>
            </a:r>
          </a:p>
          <a:p>
            <a:pPr marL="502920" lvl="1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2920" lvl="1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</a:p>
          <a:p>
            <a:pPr lvl="1">
              <a:buFont typeface="Courier New" charset="0"/>
              <a:buChar char="o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Establish a website highlighting the successes of your organization</a:t>
            </a:r>
          </a:p>
          <a:p>
            <a:pPr lvl="1">
              <a:buFont typeface="Courier New" charset="0"/>
              <a:buChar char="o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Craft a social media campaign designed to promote the event</a:t>
            </a:r>
          </a:p>
          <a:p>
            <a:pPr lvl="1">
              <a:buFont typeface="Courier New" charset="0"/>
              <a:buChar char="o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60120" lvl="2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the above linked with one another?</a:t>
            </a:r>
          </a:p>
          <a:p>
            <a:pPr marL="960120" lvl="2" indent="0">
              <a:buNone/>
            </a:pPr>
            <a:endParaRPr lang="en-US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60120" lvl="2" indent="0">
              <a:buNone/>
            </a:pPr>
            <a:r>
              <a:rPr lang="en-US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But</a:t>
            </a:r>
            <a:r>
              <a:rPr lang="is-IS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…adding this third goal creates a “sync”</a:t>
            </a:r>
            <a:endParaRPr lang="en-US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Courier New" charset="0"/>
              <a:buChar char="o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Integrate event promotion on the website and on social media outlets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2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0"/>
    </mc:Choice>
    <mc:Fallback xmlns="">
      <p:transition spd="slow" advTm="599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2349925"/>
            <a:ext cx="3917373" cy="245644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2. What are some possible combinations and outcomes?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49933"/>
              </p:ext>
            </p:extLst>
          </p:nvPr>
        </p:nvGraphicFramePr>
        <p:xfrm>
          <a:off x="4610100" y="640081"/>
          <a:ext cx="7175500" cy="541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C03306-7A70-044F-8B3A-B0E0E762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83"/>
    </mc:Choice>
    <mc:Fallback xmlns="">
      <p:transition spd="slow" advTm="541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Helvetica" pitchFamily="2" charset="0"/>
              </a:rPr>
              <a:t>Some examples of possible combinations and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123837"/>
            <a:ext cx="6946900" cy="512064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Flops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2920" lvl="1" indent="0">
              <a:buNone/>
            </a:pPr>
            <a:r>
              <a:rPr lang="en-US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mission: Enhance the reputation of your organization</a:t>
            </a:r>
          </a:p>
          <a:p>
            <a:pPr marL="502920" lvl="1" indent="0"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 more pictures of your products on Facebook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 financials from your annual report on organization’s Twitter account </a:t>
            </a:r>
          </a:p>
          <a:p>
            <a:pPr lvl="1"/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Toxic Alliances</a:t>
            </a:r>
          </a:p>
          <a:p>
            <a:pPr marL="502920" lvl="1" indent="0">
              <a:buNone/>
            </a:pPr>
            <a:r>
              <a:rPr lang="en-US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mission: Create more visibility for new products</a:t>
            </a:r>
          </a:p>
          <a:p>
            <a:pPr marL="502920" lvl="1" indent="0"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 more pictures of your products on Facebook that you also post on your company’s Pinterest account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Frequently alert followers on Facebook and Twitter about the new pictures of your products </a:t>
            </a:r>
          </a:p>
          <a:p>
            <a:pPr marL="502920" lvl="1" indent="0">
              <a:buNone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4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93"/>
    </mc:Choice>
    <mc:Fallback xmlns="">
      <p:transition spd="slow" advTm="1064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3.6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6.1|2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1.1|0.9|29.2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3.5|0.7|31|18.6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1.2|0.6|40.8|1.7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1|11.9|14.1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{8232BBCA-786E-3249-91F0-C93ABF4BFE28}tf16401369</Template>
  <TotalTime>3865</TotalTime>
  <Words>1658</Words>
  <Application>Microsoft Macintosh PowerPoint</Application>
  <PresentationFormat>Custom</PresentationFormat>
  <Paragraphs>208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Atlas</vt:lpstr>
      <vt:lpstr>     Coordinates</vt:lpstr>
      <vt:lpstr>PowerPoint Presentation</vt:lpstr>
      <vt:lpstr>1. What are coordinates?</vt:lpstr>
      <vt:lpstr>PowerPoint Presentation</vt:lpstr>
      <vt:lpstr>Good goals have these characteristics</vt:lpstr>
      <vt:lpstr>Synced goals have these characteristics</vt:lpstr>
      <vt:lpstr>For example…</vt:lpstr>
      <vt:lpstr>2. What are some possible combinations and outcomes?</vt:lpstr>
      <vt:lpstr>Some examples of possible combinations and outcomes</vt:lpstr>
      <vt:lpstr>Some examples of possible combinations and outcomes</vt:lpstr>
      <vt:lpstr>3. What are the benefits of establishing sound coordinates? </vt:lpstr>
      <vt:lpstr>Tips and reminders</vt:lpstr>
      <vt:lpstr>The 5 Cs of Social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Bauer</dc:creator>
  <cp:lastModifiedBy>Phil Clampitt</cp:lastModifiedBy>
  <cp:revision>126</cp:revision>
  <cp:lastPrinted>2017-08-20T14:38:43Z</cp:lastPrinted>
  <dcterms:created xsi:type="dcterms:W3CDTF">2017-07-09T05:23:23Z</dcterms:created>
  <dcterms:modified xsi:type="dcterms:W3CDTF">2018-04-04T22:27:49Z</dcterms:modified>
</cp:coreProperties>
</file>