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13" r:id="rId4"/>
    <p:sldId id="311" r:id="rId5"/>
    <p:sldId id="308" r:id="rId6"/>
    <p:sldId id="312" r:id="rId7"/>
    <p:sldId id="314" r:id="rId8"/>
    <p:sldId id="315" r:id="rId9"/>
    <p:sldId id="31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02A5-5BC4-F644-B8FF-7DCC0DA0505D}" type="datetimeFigureOut">
              <a:rPr lang="en-US" smtClean="0"/>
              <a:t>4/4/18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B538F-A169-944A-8481-4A2385B23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12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EA443-5523-0C41-B041-82CCB8E6D102}" type="datetimeFigureOut">
              <a:rPr lang="en-US" smtClean="0"/>
              <a:t>4/4/18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57769-CEBF-5842-B087-B6FE918025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6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book for details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*Adapt to your audiences: consider their usage level of social media, their knowledge level of social media, their understanding of your goals</a:t>
            </a:r>
          </a:p>
          <a:p>
            <a:r>
              <a:rPr lang="en-US" dirty="0"/>
              <a:t>*Aim to provide an ROI – attempt to come up with some solid measure of the costs of your social media efforts relative to the benefits the firm derives</a:t>
            </a:r>
          </a:p>
          <a:p>
            <a:r>
              <a:rPr lang="en-US" dirty="0"/>
              <a:t>*Highlight connections: discuss what is occurring on other communication channels as you pursued your social media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7769-CEBF-5842-B087-B6FE918025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7769-CEBF-5842-B087-B6FE918025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7769-CEBF-5842-B087-B6FE918025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5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4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6C752D8-C295-B944-B1B9-E99D4950F3C4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FC2-4BF2-0144-BC4E-487E7E4E24D6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BC15688C-31C8-FB4A-A106-F489BC6C2AEA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7161-17DB-7E43-89B7-732288CF2E26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5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3EA210F-A6E7-DB4B-AA81-0DFCDA49A66A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D0135CD2-9627-F84E-B4CE-694F8DE20CAB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609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E87E969B-0CD6-1E48-8254-8BC340A43E79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72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7AE-7BA1-CE48-B15E-C20193192474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EBF69025-1877-9440-B5DF-527CA0E1978A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302E-5768-424D-B97E-3C1B187FABF6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293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93E61C42-0084-E245-B319-6EDDFFD5DCD5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2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9B33-ACE2-2F4D-8E81-C31AD1D3BF17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6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589" y="2075505"/>
            <a:ext cx="6978316" cy="174872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" pitchFamily="2" charset="0"/>
              </a:rPr>
              <a:t>The Mindset of a Strategist, </a:t>
            </a:r>
            <a:br>
              <a:rPr lang="en-US" sz="3200" dirty="0">
                <a:latin typeface="Helvetica" pitchFamily="2" charset="0"/>
              </a:rPr>
            </a:br>
            <a:r>
              <a:rPr lang="en-US" sz="3200" dirty="0">
                <a:latin typeface="Helvetica" pitchFamily="2" charset="0"/>
              </a:rPr>
              <a:t>the Sensibilities of a Professional, </a:t>
            </a:r>
            <a:br>
              <a:rPr lang="en-US" sz="3200" dirty="0">
                <a:latin typeface="Helvetica" pitchFamily="2" charset="0"/>
              </a:rPr>
            </a:br>
            <a:r>
              <a:rPr lang="en-US" sz="3200" dirty="0">
                <a:latin typeface="Helvetica" pitchFamily="2" charset="0"/>
              </a:rPr>
              <a:t>&amp; the Zeal of an Enthusiast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4263656"/>
            <a:ext cx="6505070" cy="9651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Chapter 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A05778-693E-B948-9FBF-E71C018B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#5CsofSocial                   www.amazing-social.com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608E68-1563-3344-96C7-DE418913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16" y="210592"/>
            <a:ext cx="7568168" cy="63984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C276B79-73F9-1E40-AF57-AF13B589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655B829-B61F-5546-88D4-5CA10BCB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CC991D8-6060-164C-B796-59216703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437" y="803186"/>
            <a:ext cx="5295013" cy="524862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Helvetica" pitchFamily="2" charset="0"/>
              </a:rPr>
              <a:t>Strategic Mindset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Helvetica" pitchFamily="2" charset="0"/>
              </a:rPr>
              <a:t>Professional Sensibilities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Helvetica" pitchFamily="2" charset="0"/>
              </a:rPr>
              <a:t>Enthusiast's Zeal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E84739-C022-EB48-95F4-94C21623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731" y="6214914"/>
            <a:ext cx="3711642" cy="320040"/>
          </a:xfrm>
        </p:spPr>
        <p:txBody>
          <a:bodyPr/>
          <a:lstStyle/>
          <a:p>
            <a:r>
              <a:rPr lang="en-US" dirty="0"/>
              <a:t>#5CsofSocial                   </a:t>
            </a:r>
            <a:r>
              <a:rPr lang="en-US" dirty="0" err="1"/>
              <a:t>www.amazing-social.com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F788167-3F5E-E046-B929-40F22E1A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B4B04C-F142-F447-A1AD-33C9C565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367" y="931171"/>
            <a:ext cx="1066273" cy="11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02419" y="1827713"/>
            <a:ext cx="5539561" cy="349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Helvetica" pitchFamily="2" charset="0"/>
              </a:rPr>
              <a:t>Social media strategists…</a:t>
            </a:r>
          </a:p>
          <a:p>
            <a:r>
              <a:rPr lang="en-US" sz="2000" dirty="0">
                <a:latin typeface="Helvetica" pitchFamily="2" charset="0"/>
              </a:rPr>
              <a:t>Are grounded by reality even as they envision the next steps forward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Focus on making the right trade-offs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Cultivate synergies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8AB4A8-04D3-4641-91DF-7F714CC8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62" y="143905"/>
            <a:ext cx="2359289" cy="1683807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xmlns="" id="{71D77BBE-4B5A-F14C-9D10-04C47D2F58DD}"/>
              </a:ext>
            </a:extLst>
          </p:cNvPr>
          <p:cNvSpPr txBox="1">
            <a:spLocks/>
          </p:cNvSpPr>
          <p:nvPr/>
        </p:nvSpPr>
        <p:spPr>
          <a:xfrm>
            <a:off x="666474" y="2349925"/>
            <a:ext cx="2624234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Helvetica" pitchFamily="2" charset="0"/>
              </a:rPr>
              <a:t>1. Strategic mindset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372568-0348-A549-8147-341EBAAA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4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5011" y="295833"/>
            <a:ext cx="8377990" cy="1143000"/>
          </a:xfrm>
        </p:spPr>
        <p:txBody>
          <a:bodyPr>
            <a:normAutofit/>
          </a:bodyPr>
          <a:lstStyle/>
          <a:p>
            <a:r>
              <a:rPr lang="en-US" dirty="0"/>
              <a:t>Professional sensibilities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C004E38-1416-DB43-BDE5-3A08E2F1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133" y="1949824"/>
            <a:ext cx="4837817" cy="429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Helvetica" pitchFamily="2" charset="0"/>
              </a:rPr>
              <a:t>Social media professionals…</a:t>
            </a:r>
          </a:p>
          <a:p>
            <a:pPr marL="0" indent="0">
              <a:buNone/>
            </a:pPr>
            <a:endParaRPr lang="en-US" sz="2000" b="1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Are committed to a core set of values and related ethical standards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Cultivate collaborative, respectful relationships with others in their organizations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Exercise good judgment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1B50626D-078B-BD4A-A504-2E617F1EAD8E}"/>
              </a:ext>
            </a:extLst>
          </p:cNvPr>
          <p:cNvSpPr txBox="1">
            <a:spLocks/>
          </p:cNvSpPr>
          <p:nvPr/>
        </p:nvSpPr>
        <p:spPr>
          <a:xfrm>
            <a:off x="666473" y="2349925"/>
            <a:ext cx="2858660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Helvetica" pitchFamily="2" charset="0"/>
              </a:rPr>
              <a:t>2. Professional sensibilities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640A133-F5D1-8045-823F-022E5F5A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8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815DA-8A6D-0241-A412-D43DFA43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396" y="499731"/>
            <a:ext cx="5445004" cy="3912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Social media enthusiasts…</a:t>
            </a:r>
          </a:p>
          <a:p>
            <a:r>
              <a:rPr lang="en-US" b="1" dirty="0">
                <a:latin typeface="Helvetica" pitchFamily="2" charset="0"/>
              </a:rPr>
              <a:t>Have fun </a:t>
            </a:r>
            <a:r>
              <a:rPr lang="en-US" sz="2000" b="1" dirty="0">
                <a:latin typeface="Helvetica" pitchFamily="2" charset="0"/>
              </a:rPr>
              <a:t>(but, within limits</a:t>
            </a:r>
            <a:r>
              <a:rPr lang="en-US" sz="2000" dirty="0">
                <a:latin typeface="Helvetica" pitchFamily="2" charset="0"/>
              </a:rPr>
              <a:t>) </a:t>
            </a:r>
          </a:p>
          <a:p>
            <a:pPr marL="342900" lvl="1" indent="0">
              <a:buNone/>
            </a:pPr>
            <a:r>
              <a:rPr lang="en-US" dirty="0">
                <a:latin typeface="Helvetica" pitchFamily="2" charset="0"/>
              </a:rPr>
              <a:t>consider the following exchange:</a:t>
            </a:r>
          </a:p>
          <a:p>
            <a:pPr marL="342900" lvl="1" indent="0">
              <a:buNone/>
            </a:pPr>
            <a:r>
              <a:rPr lang="en-US" sz="1800" dirty="0">
                <a:latin typeface="Helvetica" pitchFamily="2" charset="0"/>
              </a:rPr>
              <a:t>Piers Morgan tweets to model Emily </a:t>
            </a:r>
            <a:r>
              <a:rPr lang="en-US" sz="1800" dirty="0" err="1">
                <a:latin typeface="Helvetica" pitchFamily="2" charset="0"/>
              </a:rPr>
              <a:t>Ratajowski</a:t>
            </a:r>
            <a:r>
              <a:rPr lang="en-US" sz="1800" dirty="0">
                <a:latin typeface="Helvetica" pitchFamily="2" charset="0"/>
              </a:rPr>
              <a:t> on her photo shoot: </a:t>
            </a:r>
            <a:r>
              <a:rPr lang="en-US" sz="1800" i="1" dirty="0">
                <a:latin typeface="Helvetica" pitchFamily="2" charset="0"/>
              </a:rPr>
              <a:t>“Do you want me to buy you some clothes?  You look freezing.”</a:t>
            </a:r>
          </a:p>
          <a:p>
            <a:pPr marL="342900" lvl="1" indent="0">
              <a:buNone/>
            </a:pPr>
            <a:endParaRPr lang="en-US" sz="1600" dirty="0">
              <a:latin typeface="Helvetica" pitchFamily="2" charset="0"/>
            </a:endParaRPr>
          </a:p>
          <a:p>
            <a:pPr marL="342900" lvl="1" indent="0">
              <a:buNone/>
            </a:pPr>
            <a:r>
              <a:rPr lang="en-US" sz="1800" dirty="0" err="1">
                <a:latin typeface="Helvetica" pitchFamily="2" charset="0"/>
              </a:rPr>
              <a:t>Ratajowski</a:t>
            </a:r>
            <a:r>
              <a:rPr lang="en-US" sz="1800" dirty="0">
                <a:latin typeface="Helvetica" pitchFamily="2" charset="0"/>
              </a:rPr>
              <a:t> replies: </a:t>
            </a:r>
            <a:r>
              <a:rPr lang="en-US" sz="1800" i="1" dirty="0">
                <a:latin typeface="Helvetica" pitchFamily="2" charset="0"/>
              </a:rPr>
              <a:t>”@</a:t>
            </a:r>
            <a:r>
              <a:rPr lang="en-US" sz="1800" i="1" dirty="0" err="1">
                <a:latin typeface="Helvetica" pitchFamily="2" charset="0"/>
              </a:rPr>
              <a:t>piersmorgan</a:t>
            </a:r>
            <a:r>
              <a:rPr lang="en-US" sz="1800" i="1" dirty="0">
                <a:latin typeface="Helvetica" pitchFamily="2" charset="0"/>
              </a:rPr>
              <a:t> thanks, but I don’t need clothes as much as you need press”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A3AF4C-5361-F340-B5C0-BBE7F4E5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#5CsofSocial                   www.amazing-social.com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0E7CDC-5B39-4B4E-A882-BC6C0510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F014703-CFC0-C04F-897D-5BDE9CBD3641}"/>
              </a:ext>
            </a:extLst>
          </p:cNvPr>
          <p:cNvSpPr txBox="1">
            <a:spLocks/>
          </p:cNvSpPr>
          <p:nvPr/>
        </p:nvSpPr>
        <p:spPr>
          <a:xfrm>
            <a:off x="539090" y="2101450"/>
            <a:ext cx="2803923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Helvetica" pitchFamily="2" charset="0"/>
              </a:rPr>
              <a:t>3. Enthusiast's Zeal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386752-9992-3B4D-B5F6-7668C242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89" y="4255437"/>
            <a:ext cx="1745720" cy="1745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3108E0-6014-004E-99DF-FDF7B0BB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00" y="4005395"/>
            <a:ext cx="1579502" cy="21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9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05D7B-9463-D04D-85E7-C5792A20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307865"/>
            <a:ext cx="7653087" cy="1143000"/>
          </a:xfrm>
        </p:spPr>
        <p:txBody>
          <a:bodyPr/>
          <a:lstStyle/>
          <a:p>
            <a:r>
              <a:rPr lang="en-US" dirty="0"/>
              <a:t>Enthusiast’s zeal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815DA-8A6D-0241-A412-D43DFA43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53" y="541717"/>
            <a:ext cx="5445004" cy="4632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Social media enthusiasts…</a:t>
            </a:r>
          </a:p>
          <a:p>
            <a:r>
              <a:rPr lang="en-US" b="1" dirty="0">
                <a:latin typeface="Helvetica" pitchFamily="2" charset="0"/>
              </a:rPr>
              <a:t>Devour the latest news and trends in their field</a:t>
            </a:r>
          </a:p>
          <a:p>
            <a:pPr marL="349250" lvl="1" indent="0">
              <a:buNone/>
            </a:pPr>
            <a:r>
              <a:rPr lang="en-US" sz="1800" i="1" dirty="0">
                <a:latin typeface="Helvetica" pitchFamily="2" charset="0"/>
              </a:rPr>
              <a:t>“…the only thing forbidden should be to stand still and say, ‘This is it’”  </a:t>
            </a:r>
            <a:r>
              <a:rPr lang="en-US" sz="1800" dirty="0">
                <a:latin typeface="Helvetica" pitchFamily="2" charset="0"/>
              </a:rPr>
              <a:t>- Robert </a:t>
            </a:r>
            <a:r>
              <a:rPr lang="en-US" sz="1800" dirty="0" err="1">
                <a:latin typeface="Helvetica" pitchFamily="2" charset="0"/>
              </a:rPr>
              <a:t>Grudin</a:t>
            </a:r>
            <a:endParaRPr lang="en-US" sz="1800" dirty="0">
              <a:latin typeface="Helvetica" pitchFamily="2" charset="0"/>
            </a:endParaRPr>
          </a:p>
          <a:p>
            <a:pPr marL="349250" lvl="1" indent="0">
              <a:buNone/>
            </a:pPr>
            <a:endParaRPr lang="en-US" sz="1800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Experiment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A3AF4C-5361-F340-B5C0-BBE7F4E5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3090829" cy="320040"/>
          </a:xfrm>
        </p:spPr>
        <p:txBody>
          <a:bodyPr/>
          <a:lstStyle/>
          <a:p>
            <a:r>
              <a:rPr lang="en-US" dirty="0"/>
              <a:t>#5CsofSocial                   </a:t>
            </a:r>
            <a:r>
              <a:rPr lang="en-US" dirty="0" err="1"/>
              <a:t>www.amazing-social.com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0E7CDC-5B39-4B4E-A882-BC6C0510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F014703-CFC0-C04F-897D-5BDE9CBD3641}"/>
              </a:ext>
            </a:extLst>
          </p:cNvPr>
          <p:cNvSpPr txBox="1">
            <a:spLocks/>
          </p:cNvSpPr>
          <p:nvPr/>
        </p:nvSpPr>
        <p:spPr>
          <a:xfrm>
            <a:off x="698680" y="2477031"/>
            <a:ext cx="2676541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Helvetica" pitchFamily="2" charset="0"/>
              </a:rPr>
              <a:t>Enthusiast’s zeal </a:t>
            </a:r>
            <a:r>
              <a:rPr lang="en-US" sz="2000" i="1" dirty="0">
                <a:latin typeface="Helvetica" pitchFamily="2" charset="0"/>
              </a:rPr>
              <a:t>(cont’d)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08892E-C36D-AA4E-9A93-164BD041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8" y="4379302"/>
            <a:ext cx="2779085" cy="15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3465914" y="1572841"/>
            <a:ext cx="2713132" cy="373948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FDF152-BF42-ED4C-8A8E-C179393E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6080409" y="2010646"/>
            <a:ext cx="2450808" cy="29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45" y="1174511"/>
            <a:ext cx="3003264" cy="386009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86801" y="1209389"/>
            <a:ext cx="3703320" cy="370332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397505" y="2243813"/>
            <a:ext cx="6440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45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762371" y="3897570"/>
            <a:ext cx="4569342" cy="5453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678640" y="3845958"/>
            <a:ext cx="473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58542" y="5705856"/>
            <a:ext cx="3455415" cy="133792"/>
          </a:xfrm>
        </p:spPr>
        <p:txBody>
          <a:bodyPr/>
          <a:lstStyle/>
          <a:p>
            <a:r>
              <a:rPr lang="en-US" sz="105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75602" y="5720525"/>
            <a:ext cx="1148195" cy="273844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1873</TotalTime>
  <Words>349</Words>
  <Application>Microsoft Macintosh PowerPoint</Application>
  <PresentationFormat>On-screen Show (4:3)</PresentationFormat>
  <Paragraphs>71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The Mindset of a Strategist,  the Sensibilities of a Professional,  &amp; the Zeal of an Enthusiast</vt:lpstr>
      <vt:lpstr>PowerPoint Presentation</vt:lpstr>
      <vt:lpstr>Agenda</vt:lpstr>
      <vt:lpstr>PowerPoint Presentation</vt:lpstr>
      <vt:lpstr>Professional sensibilities</vt:lpstr>
      <vt:lpstr>PowerPoint Presentation</vt:lpstr>
      <vt:lpstr>Enthusiast’s zeal</vt:lpstr>
      <vt:lpstr>The 5 Cs of Social</vt:lpstr>
      <vt:lpstr>PowerPoint Presentation</vt:lpstr>
    </vt:vector>
  </TitlesOfParts>
  <Company>Metacomm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Strategies</dc:title>
  <dc:creator>Phillip G Clampitt</dc:creator>
  <cp:lastModifiedBy>Phil Clampitt</cp:lastModifiedBy>
  <cp:revision>176</cp:revision>
  <dcterms:created xsi:type="dcterms:W3CDTF">2013-08-30T13:24:14Z</dcterms:created>
  <dcterms:modified xsi:type="dcterms:W3CDTF">2018-04-05T02:15:23Z</dcterms:modified>
</cp:coreProperties>
</file>